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5_B1B91F2D.xml" ContentType="application/vnd.ms-powerpoint.comments+xml"/>
  <Override PartName="/ppt/notesSlides/notesSlide5.xml" ContentType="application/vnd.openxmlformats-officedocument.presentationml.notesSlide+xml"/>
  <Override PartName="/ppt/comments/modernComment_106_32A40E4F.xml" ContentType="application/vnd.ms-powerpoint.comments+xml"/>
  <Override PartName="/ppt/notesSlides/notesSlide6.xml" ContentType="application/vnd.openxmlformats-officedocument.presentationml.notesSlide+xml"/>
  <Override PartName="/ppt/comments/modernComment_107_7BCF369F.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9_D566F856.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0A_29DF9566.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0E_A4CCE003.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13_5B4830EE.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3" r:id="rId1"/>
  </p:sldMasterIdLst>
  <p:notesMasterIdLst>
    <p:notesMasterId r:id="rId35"/>
  </p:notesMasterIdLst>
  <p:sldIdLst>
    <p:sldId id="256" r:id="rId2"/>
    <p:sldId id="285" r:id="rId3"/>
    <p:sldId id="314" r:id="rId4"/>
    <p:sldId id="287" r:id="rId5"/>
    <p:sldId id="258" r:id="rId6"/>
    <p:sldId id="261" r:id="rId7"/>
    <p:sldId id="262" r:id="rId8"/>
    <p:sldId id="263" r:id="rId9"/>
    <p:sldId id="290" r:id="rId10"/>
    <p:sldId id="264" r:id="rId11"/>
    <p:sldId id="265" r:id="rId12"/>
    <p:sldId id="291" r:id="rId13"/>
    <p:sldId id="294" r:id="rId14"/>
    <p:sldId id="277" r:id="rId15"/>
    <p:sldId id="288" r:id="rId16"/>
    <p:sldId id="266" r:id="rId17"/>
    <p:sldId id="289" r:id="rId18"/>
    <p:sldId id="295" r:id="rId19"/>
    <p:sldId id="296" r:id="rId20"/>
    <p:sldId id="297" r:id="rId21"/>
    <p:sldId id="283" r:id="rId22"/>
    <p:sldId id="259" r:id="rId23"/>
    <p:sldId id="276" r:id="rId24"/>
    <p:sldId id="270" r:id="rId25"/>
    <p:sldId id="271" r:id="rId26"/>
    <p:sldId id="281" r:id="rId27"/>
    <p:sldId id="273" r:id="rId28"/>
    <p:sldId id="278" r:id="rId29"/>
    <p:sldId id="275" r:id="rId30"/>
    <p:sldId id="274" r:id="rId31"/>
    <p:sldId id="292" r:id="rId32"/>
    <p:sldId id="284" r:id="rId33"/>
    <p:sldId id="269" r:id="rId34"/>
  </p:sldIdLst>
  <p:sldSz cx="9144000" cy="5143500" type="screen16x9"/>
  <p:notesSz cx="6858000" cy="9144000"/>
  <p:embeddedFontLst>
    <p:embeddedFont>
      <p:font typeface="Gotham Rounded Light" pitchFamily="2" charset="0"/>
      <p:regular r:id="rId36"/>
      <p:italic r:id="rId37"/>
    </p:embeddedFont>
    <p:embeddedFont>
      <p:font typeface="Inter" panose="02000503000000020004" pitchFamily="2" charset="0"/>
      <p:regular r:id="rId38"/>
      <p:bold r:id="rId39"/>
    </p:embeddedFont>
    <p:embeddedFont>
      <p:font typeface="Inter Light" panose="020F0502020204030204" pitchFamily="34" charset="0"/>
      <p:regular r:id="rId40"/>
      <p:bold r:id="rId41"/>
      <p:italic r:id="rId42"/>
      <p:boldItalic r:id="rId43"/>
    </p:embeddedFont>
    <p:embeddedFont>
      <p:font typeface="Inter Medium" panose="02000503000000020004" pitchFamily="2" charset="0"/>
      <p:regular r:id="rId44"/>
      <p:bold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2B53E-C31C-C352-A5E2-496036DC1761}" name="Shiv Jha" initials="SJ" userId="S::shiv.jha@nutanix.com::7fd53db4-1efb-4c99-9da6-8b9c6934574e" providerId="AD"/>
  <p188:author id="{FC75DB9B-00F2-FB61-4ED6-DFC6017FB43A}" name="Tarun Annapareddy" initials="TA" userId="S::tarun.annapareddy@nutanix.com::5fb4cad9-a3cb-485c-a47c-78b6c379599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B7DEDA-28F2-A346-917B-F95FB92A7AE5}" v="4177" dt="2022-11-17T19:26:19.011"/>
    <p1510:client id="{F7F1775F-D456-0749-BA42-F69080C00395}" v="713" dt="2022-11-18T05:39:39.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82"/>
    <p:restoredTop sz="84006"/>
  </p:normalViewPr>
  <p:slideViewPr>
    <p:cSldViewPr snapToGrid="0">
      <p:cViewPr varScale="1">
        <p:scale>
          <a:sx n="134" d="100"/>
          <a:sy n="134" d="100"/>
        </p:scale>
        <p:origin x="20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C8AF9D66-4960-48D4-9244-8BBFDD196526}" authorId="{7A52B53E-C31C-C352-A5E2-496036DC1761}" status="resolved" created="2022-11-04T04:05:44.135" complete="100000">
    <ac:txMkLst xmlns:ac="http://schemas.microsoft.com/office/drawing/2013/main/command">
      <pc:docMk xmlns:pc="http://schemas.microsoft.com/office/powerpoint/2013/main/command"/>
      <pc:sldMk xmlns:pc="http://schemas.microsoft.com/office/powerpoint/2013/main/command" cId="0" sldId="256"/>
      <ac:spMk id="37" creationId="{00000000-0000-0000-0000-000000000000}"/>
      <ac:txMk cp="35">
        <ac:context len="56" hash="2374954405"/>
      </ac:txMk>
    </ac:txMkLst>
    <p188:pos x="1371042" y="1189475"/>
    <p188:txBody>
      <a:bodyPr/>
      <a:lstStyle/>
      <a:p>
        <a:r>
          <a:rPr lang="en-US"/>
          <a:t>hybrid, right? We also support on-prem in FSC</a:t>
        </a:r>
      </a:p>
    </p188:txBody>
  </p188:cm>
</p188:cmLst>
</file>

<file path=ppt/comments/modernComment_105_B1B91F2D.xml><?xml version="1.0" encoding="utf-8"?>
<p188:cmLst xmlns:a="http://schemas.openxmlformats.org/drawingml/2006/main" xmlns:r="http://schemas.openxmlformats.org/officeDocument/2006/relationships" xmlns:p188="http://schemas.microsoft.com/office/powerpoint/2018/8/main">
  <p188:cm id="{4A287EC8-F0CA-A046-A346-4054DC9E6B1D}" authorId="{FC75DB9B-00F2-FB61-4ED6-DFC6017FB43A}" created="2022-11-04T09:38:30.156">
    <ac:deMkLst xmlns:ac="http://schemas.microsoft.com/office/drawing/2013/main/command">
      <pc:docMk xmlns:pc="http://schemas.microsoft.com/office/powerpoint/2013/main/command"/>
      <pc:sldMk xmlns:pc="http://schemas.microsoft.com/office/powerpoint/2013/main/command" cId="2981699373" sldId="261"/>
      <ac:spMk id="11" creationId="{321D7C94-79E0-976A-8419-4A8C60905192}"/>
    </ac:deMkLst>
    <p188:replyLst>
      <p188:reply id="{E39C09FD-4A8D-204A-8884-EE3524E72DF7}" authorId="{FC75DB9B-00F2-FB61-4ED6-DFC6017FB43A}" created="2022-11-04T09:38:52.220">
        <p188:txBody>
          <a:bodyPr/>
          <a:lstStyle/>
          <a:p>
            <a:r>
              <a:rPr lang="en-US"/>
              <a:t>Less cost</a:t>
            </a:r>
          </a:p>
        </p188:txBody>
      </p188:reply>
      <p188:reply id="{D0F3A1B4-E230-FE4E-81BF-CE923DC90C17}" authorId="{FC75DB9B-00F2-FB61-4ED6-DFC6017FB43A}" created="2022-11-04T09:39:16.735">
        <p188:txBody>
          <a:bodyPr/>
          <a:lstStyle/>
          <a:p>
            <a:r>
              <a:rPr lang="en-US"/>
              <a:t>Medical, academics, finance, gov</a:t>
            </a:r>
          </a:p>
        </p188:txBody>
      </p188:reply>
    </p188:replyLst>
    <p188:txBody>
      <a:bodyPr/>
      <a:lstStyle/>
      <a:p>
        <a:r>
          <a:rPr lang="en-US"/>
          <a:t>Remove negative</a:t>
        </a:r>
      </a:p>
    </p188:txBody>
  </p188:cm>
</p188:cmLst>
</file>

<file path=ppt/comments/modernComment_106_32A40E4F.xml><?xml version="1.0" encoding="utf-8"?>
<p188:cmLst xmlns:a="http://schemas.openxmlformats.org/drawingml/2006/main" xmlns:r="http://schemas.openxmlformats.org/officeDocument/2006/relationships" xmlns:p188="http://schemas.microsoft.com/office/powerpoint/2018/8/main">
  <p188:cm id="{8B14749F-FB67-0148-9D93-0F6318B3E14C}" authorId="{FC75DB9B-00F2-FB61-4ED6-DFC6017FB43A}" created="2022-11-04T09:39:57.149">
    <pc:sldMkLst xmlns:pc="http://schemas.microsoft.com/office/powerpoint/2013/main/command">
      <pc:docMk/>
      <pc:sldMk cId="849612367" sldId="262"/>
    </pc:sldMkLst>
    <p188:txBody>
      <a:bodyPr/>
      <a:lstStyle/>
      <a:p>
        <a:r>
          <a:rPr lang="en-US"/>
          <a:t>Saas start up</a:t>
        </a:r>
      </a:p>
    </p188:txBody>
  </p188:cm>
</p188:cmLst>
</file>

<file path=ppt/comments/modernComment_107_7BCF369F.xml><?xml version="1.0" encoding="utf-8"?>
<p188:cmLst xmlns:a="http://schemas.openxmlformats.org/drawingml/2006/main" xmlns:r="http://schemas.openxmlformats.org/officeDocument/2006/relationships" xmlns:p188="http://schemas.microsoft.com/office/powerpoint/2018/8/main">
  <p188:cm id="{81C99D7A-AD83-384E-8826-58772D637719}" authorId="{FC75DB9B-00F2-FB61-4ED6-DFC6017FB43A}" created="2022-11-04T09:43:38.454">
    <pc:sldMkLst xmlns:pc="http://schemas.microsoft.com/office/powerpoint/2013/main/command">
      <pc:docMk/>
      <pc:sldMk cId="2077177503" sldId="263"/>
    </pc:sldMkLst>
    <p188:replyLst>
      <p188:reply id="{69961254-AF1A-2448-8A1F-5B2545CF7A20}" authorId="{FC75DB9B-00F2-FB61-4ED6-DFC6017FB43A}" created="2022-11-04T09:43:57.585">
        <p188:txBody>
          <a:bodyPr/>
          <a:lstStyle/>
          <a:p>
            <a:r>
              <a:rPr lang="en-US"/>
              <a:t>Geo distribution</a:t>
            </a:r>
          </a:p>
        </p188:txBody>
      </p188:reply>
    </p188:replyLst>
    <p188:txBody>
      <a:bodyPr/>
      <a:lstStyle/>
      <a:p>
        <a:r>
          <a:rPr lang="en-US"/>
          <a:t>Disaster recovery</a:t>
        </a:r>
      </a:p>
    </p188:txBody>
  </p188:cm>
</p188:cmLst>
</file>

<file path=ppt/comments/modernComment_109_D566F856.xml><?xml version="1.0" encoding="utf-8"?>
<p188:cmLst xmlns:a="http://schemas.openxmlformats.org/drawingml/2006/main" xmlns:r="http://schemas.openxmlformats.org/officeDocument/2006/relationships" xmlns:p188="http://schemas.microsoft.com/office/powerpoint/2018/8/main">
  <p188:cm id="{D2F88B5C-2344-CD4B-9CD3-8216206633BA}" authorId="{FC75DB9B-00F2-FB61-4ED6-DFC6017FB43A}" created="2022-11-04T09:45:23.812">
    <pc:sldMkLst xmlns:pc="http://schemas.microsoft.com/office/powerpoint/2013/main/command">
      <pc:docMk/>
      <pc:sldMk cId="3580295254" sldId="265"/>
    </pc:sldMkLst>
    <p188:replyLst>
      <p188:reply id="{04CEC5F0-6A91-4248-8346-C6FA2BA9D85A}" authorId="{FC75DB9B-00F2-FB61-4ED6-DFC6017FB43A}" created="2022-11-04T09:47:12.832">
        <p188:txBody>
          <a:bodyPr/>
          <a:lstStyle/>
          <a:p>
            <a:r>
              <a:rPr lang="en-US"/>
              <a:t>NX on AWS</a:t>
            </a:r>
          </a:p>
        </p188:txBody>
      </p188:reply>
    </p188:replyLst>
    <p188:txBody>
      <a:bodyPr/>
      <a:lstStyle/>
      <a:p>
        <a:r>
          <a:rPr lang="en-US"/>
          <a:t>Nutanix clusters of Azure</a:t>
        </a:r>
      </a:p>
    </p188:txBody>
  </p188:cm>
</p188:cmLst>
</file>

<file path=ppt/comments/modernComment_10A_29DF9566.xml><?xml version="1.0" encoding="utf-8"?>
<p188:cmLst xmlns:a="http://schemas.openxmlformats.org/drawingml/2006/main" xmlns:r="http://schemas.openxmlformats.org/officeDocument/2006/relationships" xmlns:p188="http://schemas.microsoft.com/office/powerpoint/2018/8/main">
  <p188:cm id="{60B7FE67-33BD-E24E-B711-21732E6A3EF1}" authorId="{FC75DB9B-00F2-FB61-4ED6-DFC6017FB43A}" created="2022-11-04T09:55:38.741">
    <pc:sldMkLst xmlns:pc="http://schemas.microsoft.com/office/powerpoint/2013/main/command">
      <pc:docMk/>
      <pc:sldMk cId="702518630" sldId="266"/>
    </pc:sldMkLst>
    <p188:replyLst>
      <p188:reply id="{0ADE693E-FD83-2C42-B6E0-94F8A41314EF}" authorId="{FC75DB9B-00F2-FB61-4ED6-DFC6017FB43A}" created="2022-11-04T09:55:51.782">
        <p188:txBody>
          <a:bodyPr/>
          <a:lstStyle/>
          <a:p>
            <a:r>
              <a:rPr lang="en-US"/>
              <a:t>Add slide for Lambda</a:t>
            </a:r>
          </a:p>
        </p188:txBody>
      </p188:reply>
      <p188:reply id="{C00A974F-34CC-0341-8C25-A7A062EEC2F9}" authorId="{FC75DB9B-00F2-FB61-4ED6-DFC6017FB43A}" created="2022-11-04T09:56:01.724">
        <p188:txBody>
          <a:bodyPr/>
          <a:lstStyle/>
          <a:p>
            <a:r>
              <a:rPr lang="en-US"/>
              <a:t>Ongdb</a:t>
            </a:r>
          </a:p>
        </p188:txBody>
      </p188:reply>
      <p188:reply id="{5EBE7208-C102-A94C-B5CA-C69896E054EB}" authorId="{FC75DB9B-00F2-FB61-4ED6-DFC6017FB43A}" created="2022-11-04T10:00:14.076">
        <p188:txBody>
          <a:bodyPr/>
          <a:lstStyle/>
          <a:p>
            <a:r>
              <a:rPr lang="en-US"/>
              <a:t>Explain that I will explain in later slides</a:t>
            </a:r>
          </a:p>
        </p188:txBody>
      </p188:reply>
      <p188:reply id="{DDE55240-88EA-894E-8095-5A3D78876F40}" authorId="{FC75DB9B-00F2-FB61-4ED6-DFC6017FB43A}" created="2022-11-04T10:01:32.659">
        <p188:txBody>
          <a:bodyPr/>
          <a:lstStyle/>
          <a:p>
            <a:r>
              <a:rPr lang="en-US"/>
              <a:t>RDBMS, graph, Lab</a:t>
            </a:r>
          </a:p>
        </p188:txBody>
      </p188:reply>
      <p188:reply id="{46A1DCE0-C270-4B47-AE56-8442B303888B}" authorId="{FC75DB9B-00F2-FB61-4ED6-DFC6017FB43A}" created="2022-11-04T10:04:58.229">
        <p188:txBody>
          <a:bodyPr/>
          <a:lstStyle/>
          <a:p>
            <a:r>
              <a:rPr lang="en-US"/>
              <a:t>Pop up with information</a:t>
            </a:r>
          </a:p>
        </p188:txBody>
      </p188:reply>
      <p188:reply id="{A6B89B42-0867-2C48-928E-08995FC9020E}" authorId="{FC75DB9B-00F2-FB61-4ED6-DFC6017FB43A}" created="2022-11-04T10:30:00.691">
        <p188:txBody>
          <a:bodyPr/>
          <a:lstStyle/>
          <a:p>
            <a:r>
              <a:rPr lang="en-US"/>
              <a:t>Add pulsar</a:t>
            </a:r>
          </a:p>
        </p188:txBody>
      </p188:reply>
    </p188:replyLst>
    <p188:txBody>
      <a:bodyPr/>
      <a:lstStyle/>
      <a:p>
        <a:r>
          <a:rPr lang="en-US"/>
          <a:t>Temporal</a:t>
        </a:r>
      </a:p>
    </p188:txBody>
  </p188:cm>
</p188:cmLst>
</file>

<file path=ppt/comments/modernComment_10E_A4CCE003.xml><?xml version="1.0" encoding="utf-8"?>
<p188:cmLst xmlns:a="http://schemas.openxmlformats.org/drawingml/2006/main" xmlns:r="http://schemas.openxmlformats.org/officeDocument/2006/relationships" xmlns:p188="http://schemas.microsoft.com/office/powerpoint/2018/8/main">
  <p188:cm id="{E6189639-17A9-1C42-83A3-FFA7C56DB583}" authorId="{FC75DB9B-00F2-FB61-4ED6-DFC6017FB43A}" created="2022-11-04T10:23:47.943">
    <pc:sldMkLst xmlns:pc="http://schemas.microsoft.com/office/powerpoint/2013/main/command">
      <pc:docMk/>
      <pc:sldMk cId="2764890115" sldId="270"/>
    </pc:sldMkLst>
    <p188:replyLst>
      <p188:reply id="{21992183-9445-FF41-B121-510D5E4C8D50}" authorId="{FC75DB9B-00F2-FB61-4ED6-DFC6017FB43A}" created="2022-11-04T10:24:40.742">
        <p188:txBody>
          <a:bodyPr/>
          <a:lstStyle/>
          <a:p>
            <a:r>
              <a:rPr lang="en-US"/>
              <a:t>Enrich the event</a:t>
            </a:r>
          </a:p>
        </p188:txBody>
      </p188:reply>
      <p188:reply id="{5821DD39-44E3-A647-8FF7-E372B3584B11}" authorId="{FC75DB9B-00F2-FB61-4ED6-DFC6017FB43A}" created="2022-11-04T10:24:52.538">
        <p188:txBody>
          <a:bodyPr/>
          <a:lstStyle/>
          <a:p>
            <a:r>
              <a:rPr lang="en-US"/>
              <a:t>Generate findings</a:t>
            </a:r>
          </a:p>
        </p188:txBody>
      </p188:reply>
      <p188:reply id="{8A60B19F-8D38-744B-95EB-6C0586F0A852}" authorId="{FC75DB9B-00F2-FB61-4ED6-DFC6017FB43A}" created="2022-11-04T10:30:57.904">
        <p188:txBody>
          <a:bodyPr/>
          <a:lstStyle/>
          <a:p>
            <a:r>
              <a:rPr lang="en-US"/>
              <a:t>One pulsar</a:t>
            </a:r>
          </a:p>
        </p188:txBody>
      </p188:reply>
      <p188:reply id="{FC5A0866-E6A6-A041-908F-C88975A05523}" authorId="{FC75DB9B-00F2-FB61-4ED6-DFC6017FB43A}" created="2022-11-04T10:31:32.039">
        <p188:txBody>
          <a:bodyPr/>
          <a:lstStyle/>
          <a:p>
            <a:r>
              <a:rPr lang="en-US"/>
              <a:t>Notification service</a:t>
            </a:r>
          </a:p>
        </p188:txBody>
      </p188:reply>
    </p188:replyLst>
    <p188:txBody>
      <a:bodyPr/>
      <a:lstStyle/>
      <a:p>
        <a:r>
          <a:rPr lang="en-US"/>
          <a:t>Inventory -&gt; simple name</a:t>
        </a:r>
      </a:p>
    </p188:txBody>
  </p188:cm>
</p188:cmLst>
</file>

<file path=ppt/comments/modernComment_113_5B4830EE.xml><?xml version="1.0" encoding="utf-8"?>
<p188:cmLst xmlns:a="http://schemas.openxmlformats.org/drawingml/2006/main" xmlns:r="http://schemas.openxmlformats.org/officeDocument/2006/relationships" xmlns:p188="http://schemas.microsoft.com/office/powerpoint/2018/8/main">
  <p188:cm id="{C9E6B2C6-D949-3543-9088-1983E72B4618}" authorId="{FC75DB9B-00F2-FB61-4ED6-DFC6017FB43A}" created="2022-11-04T10:38:56.729">
    <pc:sldMkLst xmlns:pc="http://schemas.microsoft.com/office/powerpoint/2013/main/command">
      <pc:docMk/>
      <pc:sldMk cId="1531457774" sldId="275"/>
    </pc:sldMkLst>
    <p188:txBody>
      <a:bodyPr/>
      <a:lstStyle/>
      <a:p>
        <a:r>
          <a:rPr lang="en-US"/>
          <a:t>Exactly once end -end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16381474bd4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 name="Google Shape;35;g16381474bd4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16381474bd4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 name="Google Shape;35;g16381474bd4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dirty="0">
                <a:solidFill>
                  <a:srgbClr val="000000"/>
                </a:solidFill>
                <a:effectLst/>
                <a:latin typeface="Arial" panose="020B0604020202020204" pitchFamily="34" charset="0"/>
              </a:rPr>
              <a:t>As Apache Pulsar and </a:t>
            </a:r>
            <a:r>
              <a:rPr lang="en-IN" sz="1800" b="0" i="0" u="none" strike="noStrike" dirty="0" err="1">
                <a:solidFill>
                  <a:srgbClr val="000000"/>
                </a:solidFill>
                <a:effectLst/>
                <a:latin typeface="Arial" panose="020B0604020202020204" pitchFamily="34" charset="0"/>
              </a:rPr>
              <a:t>Flink</a:t>
            </a:r>
            <a:r>
              <a:rPr lang="en-IN" sz="1800" b="0" i="0" u="none" strike="noStrike" dirty="0">
                <a:solidFill>
                  <a:srgbClr val="000000"/>
                </a:solidFill>
                <a:effectLst/>
                <a:latin typeface="Arial" panose="020B0604020202020204" pitchFamily="34" charset="0"/>
              </a:rPr>
              <a:t> constitute to the heart of our architecture, In the next few slides, </a:t>
            </a:r>
            <a:endParaRPr lang="en-IN" b="0" dirty="0">
              <a:effectLst/>
            </a:endParaRPr>
          </a:p>
          <a:p>
            <a:pPr rtl="0" fontAlgn="base">
              <a:spcBef>
                <a:spcPts val="0"/>
              </a:spcBef>
              <a:spcAft>
                <a:spcPts val="0"/>
              </a:spcAft>
              <a:buFont typeface="+mj-lt"/>
              <a:buAutoNum type="arabicPeriod"/>
            </a:pPr>
            <a:r>
              <a:rPr lang="en-IN" sz="1800" b="0" i="0" u="none" strike="noStrike" dirty="0">
                <a:solidFill>
                  <a:srgbClr val="000000"/>
                </a:solidFill>
                <a:effectLst/>
                <a:latin typeface="Arial" panose="020B0604020202020204" pitchFamily="34" charset="0"/>
              </a:rPr>
              <a:t>I will introduce Apache </a:t>
            </a:r>
            <a:r>
              <a:rPr lang="en-IN" sz="1800" b="0" i="0" u="none" strike="noStrike" dirty="0" err="1">
                <a:solidFill>
                  <a:srgbClr val="000000"/>
                </a:solidFill>
                <a:effectLst/>
                <a:latin typeface="Arial" panose="020B0604020202020204" pitchFamily="34" charset="0"/>
              </a:rPr>
              <a:t>Flink</a:t>
            </a:r>
            <a:r>
              <a:rPr lang="en-IN" sz="1800" b="0" i="0" u="none" strike="noStrike" dirty="0">
                <a:solidFill>
                  <a:srgbClr val="000000"/>
                </a:solidFill>
                <a:effectLst/>
                <a:latin typeface="Arial" panose="020B0604020202020204" pitchFamily="34" charset="0"/>
              </a:rPr>
              <a:t>, and take a deep dive into the </a:t>
            </a:r>
            <a:r>
              <a:rPr lang="en-IN" sz="1800" b="0" i="0" u="none" strike="noStrike" dirty="0" err="1">
                <a:solidFill>
                  <a:srgbClr val="000000"/>
                </a:solidFill>
                <a:effectLst/>
                <a:latin typeface="Arial" panose="020B0604020202020204" pitchFamily="34" charset="0"/>
              </a:rPr>
              <a:t>Flink</a:t>
            </a:r>
            <a:r>
              <a:rPr lang="en-IN" sz="1800" b="0" i="0" u="none" strike="noStrike" dirty="0">
                <a:solidFill>
                  <a:srgbClr val="000000"/>
                </a:solidFill>
                <a:effectLst/>
                <a:latin typeface="Arial" panose="020B0604020202020204" pitchFamily="34" charset="0"/>
              </a:rPr>
              <a:t>- Pulsar interactions in our architecture. </a:t>
            </a:r>
          </a:p>
          <a:p>
            <a:pPr rtl="0" fontAlgn="base">
              <a:spcBef>
                <a:spcPts val="0"/>
              </a:spcBef>
              <a:spcAft>
                <a:spcPts val="0"/>
              </a:spcAft>
              <a:buFont typeface="+mj-lt"/>
              <a:buAutoNum type="arabicPeriod"/>
            </a:pPr>
            <a:r>
              <a:rPr lang="en-IN" sz="1800" b="0" i="0" u="none" strike="noStrike" dirty="0">
                <a:solidFill>
                  <a:srgbClr val="000000"/>
                </a:solidFill>
                <a:effectLst/>
                <a:latin typeface="Arial" panose="020B0604020202020204" pitchFamily="34" charset="0"/>
              </a:rPr>
              <a:t>I will also cover, Features of Pulsar that we take advantage in our design and </a:t>
            </a:r>
          </a:p>
          <a:p>
            <a:pPr rtl="0" fontAlgn="base">
              <a:spcBef>
                <a:spcPts val="0"/>
              </a:spcBef>
              <a:spcAft>
                <a:spcPts val="0"/>
              </a:spcAft>
              <a:buFont typeface="+mj-lt"/>
              <a:buAutoNum type="arabicPeriod"/>
            </a:pPr>
            <a:r>
              <a:rPr lang="en-IN" sz="1800" b="0" i="0" u="none" strike="noStrike" dirty="0">
                <a:solidFill>
                  <a:srgbClr val="000000"/>
                </a:solidFill>
                <a:effectLst/>
                <a:latin typeface="Arial" panose="020B0604020202020204" pitchFamily="34" charset="0"/>
              </a:rPr>
              <a:t>some challenges, we faced with </a:t>
            </a:r>
            <a:r>
              <a:rPr lang="en-IN" sz="1800" b="0" i="0" u="none" strike="noStrike" dirty="0" err="1">
                <a:solidFill>
                  <a:srgbClr val="000000"/>
                </a:solidFill>
                <a:effectLst/>
                <a:latin typeface="Arial" panose="020B0604020202020204" pitchFamily="34" charset="0"/>
              </a:rPr>
              <a:t>Flink</a:t>
            </a:r>
            <a:r>
              <a:rPr lang="en-IN" sz="1800" b="0" i="0" u="none" strike="noStrike" dirty="0">
                <a:solidFill>
                  <a:srgbClr val="000000"/>
                </a:solidFill>
                <a:effectLst/>
                <a:latin typeface="Arial" panose="020B0604020202020204" pitchFamily="34" charset="0"/>
              </a:rPr>
              <a:t>-Pulsar system as a whole in our production.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01944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17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96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51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41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76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756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86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16381474bd4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 name="Google Shape;35;g16381474bd4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a:solidFill>
                  <a:srgbClr val="000000"/>
                </a:solidFill>
                <a:effectLst/>
                <a:latin typeface="Arial" panose="020B0604020202020204" pitchFamily="34" charset="0"/>
              </a:rPr>
              <a:t>As Apache Pulsar and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constitute to the heart of our architecture, In the next few slides, </a:t>
            </a:r>
            <a:endParaRPr lang="en-IN" b="0">
              <a:effectLst/>
            </a:endParaRP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I will introduce Apache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and take a deep dive into the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Pulsar interactions in our architecture. </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I will also cover, Features of Pulsar that we take advantage in our design and </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some challenges, we faced with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-Pulsar system as a whole in our production.</a:t>
            </a:r>
          </a:p>
          <a:p>
            <a:pPr marL="0" lvl="0" indent="0" algn="l" rtl="0">
              <a:spcBef>
                <a:spcPts val="0"/>
              </a:spcBef>
              <a:spcAft>
                <a:spcPts val="0"/>
              </a:spcAft>
              <a:buNone/>
            </a:pPr>
            <a:endParaRPr/>
          </a:p>
        </p:txBody>
      </p:sp>
    </p:spTree>
    <p:extLst>
      <p:ext uri="{BB962C8B-B14F-4D97-AF65-F5344CB8AC3E}">
        <p14:creationId xmlns:p14="http://schemas.microsoft.com/office/powerpoint/2010/main" val="4129166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mj-lt"/>
              <a:buAutoNum type="arabicPeriod"/>
            </a:pP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is a true Stream-based distributed processing engine from its core design, unlike other systems like Spark. Also,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uses the same abstraction for batch processing, which makes it a unified batch&amp; Stream processing engine.</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Unlike Traditional event-driven systems, which separate computing and storage,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uses the local state for all its computations, which yields low processing latencies. Also, it periodically persists these states for fault tolerance</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Therefore,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is especially suitable for ETL jobs, where they can consume the events from sources like Apache Pulsar, enrich the data and trigger events or sink to Pulsar for further processing.</a:t>
            </a: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2651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a:solidFill>
                  <a:srgbClr val="000000"/>
                </a:solidFill>
                <a:effectLst/>
                <a:latin typeface="Arial" panose="020B0604020202020204" pitchFamily="34" charset="0"/>
              </a:rPr>
              <a:t>The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-Pulsar connector allows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to </a:t>
            </a:r>
            <a:r>
              <a:rPr lang="en-IN" sz="1800" b="0" i="0" u="none" strike="noStrike" err="1">
                <a:solidFill>
                  <a:srgbClr val="000000"/>
                </a:solidFill>
                <a:effectLst/>
                <a:latin typeface="Arial" panose="020B0604020202020204" pitchFamily="34" charset="0"/>
              </a:rPr>
              <a:t>analyze</a:t>
            </a:r>
            <a:r>
              <a:rPr lang="en-IN" sz="1800" b="0" i="0" u="none" strike="noStrike">
                <a:solidFill>
                  <a:srgbClr val="000000"/>
                </a:solidFill>
                <a:effectLst/>
                <a:latin typeface="Arial" panose="020B0604020202020204" pitchFamily="34" charset="0"/>
              </a:rPr>
              <a:t> data from the pulsar and write data to the pulsar.</a:t>
            </a:r>
            <a:endParaRPr lang="en-IN" b="0">
              <a:effectLst/>
            </a:endParaRP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Creating a pulsar source for consuming messages is simple by using the </a:t>
            </a:r>
            <a:r>
              <a:rPr lang="en-IN" sz="1800" b="0" i="0" u="none" strike="noStrike" err="1">
                <a:solidFill>
                  <a:srgbClr val="000000"/>
                </a:solidFill>
                <a:effectLst/>
                <a:latin typeface="Arial" panose="020B0604020202020204" pitchFamily="34" charset="0"/>
              </a:rPr>
              <a:t>Pulsarsource</a:t>
            </a:r>
            <a:r>
              <a:rPr lang="en-IN" sz="1800" b="0" i="0" u="none" strike="noStrike">
                <a:solidFill>
                  <a:srgbClr val="000000"/>
                </a:solidFill>
                <a:effectLst/>
                <a:latin typeface="Arial" panose="020B0604020202020204" pitchFamily="34" charset="0"/>
              </a:rPr>
              <a:t> builder</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    You have to provide the service URL pointing to the broker cluster</a:t>
            </a:r>
          </a:p>
          <a:p>
            <a:pPr marL="457200"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    Also, you can use cursors to set the starting position in the pulsar queue, either from the earliest or oldest message or even from specific </a:t>
            </a:r>
            <a:r>
              <a:rPr lang="en-IN" sz="1800" b="0" i="0" u="none" strike="noStrike" err="1">
                <a:solidFill>
                  <a:srgbClr val="000000"/>
                </a:solidFill>
                <a:effectLst/>
                <a:latin typeface="Arial" panose="020B0604020202020204" pitchFamily="34" charset="0"/>
              </a:rPr>
              <a:t>messageId</a:t>
            </a:r>
            <a:endParaRPr lang="en-IN"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    And provide the pulsar topic from which you want to consume messages</a:t>
            </a:r>
          </a:p>
          <a:p>
            <a:pPr marL="457200"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    And subscription name for your consumer group,</a:t>
            </a:r>
          </a:p>
          <a:p>
            <a:pPr marL="457200"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    And subscription Mode, Pulsar support four subscription modes: Exclusive, Failover, Shared, and key-shared, which cover various use cases. This source builder gives the flexibility to pick the right choice based on your needs.</a:t>
            </a:r>
          </a:p>
          <a:p>
            <a:pPr marL="457200"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Also, you can set the pulsar-source to consume from multiple pulsar topics, or specific partitions, from the same topic, or you can even use a regular expression to match topic names</a:t>
            </a:r>
            <a:endParaRPr lang="en-IN" sz="1100" b="0" i="0" u="none" strike="noStrike">
              <a:solidFill>
                <a:srgbClr val="000000"/>
              </a:solidFill>
              <a:effectLst/>
              <a:latin typeface="Arial"/>
            </a:endParaRPr>
          </a:p>
          <a:p>
            <a:pPr marL="457200"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Also, you can use deserialization to decode bytes into the Avro schema class objects. This can help in achieving clean code too</a:t>
            </a:r>
            <a:br>
              <a:rPr lang="en-IN"/>
            </a:br>
            <a:endParaRPr lang="en-IN"/>
          </a:p>
        </p:txBody>
      </p:sp>
    </p:spTree>
    <p:extLst>
      <p:ext uri="{BB962C8B-B14F-4D97-AF65-F5344CB8AC3E}">
        <p14:creationId xmlns:p14="http://schemas.microsoft.com/office/powerpoint/2010/main" val="297316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a:solidFill>
                  <a:srgbClr val="000000"/>
                </a:solidFill>
                <a:effectLst/>
                <a:latin typeface="Arial" panose="020B0604020202020204" pitchFamily="34" charset="0"/>
              </a:rPr>
              <a:t>Now, we will take a re-look at our architecture that we have discussed before from the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-Pulsar connector perspective.</a:t>
            </a:r>
            <a:endParaRPr lang="en-IN" b="0">
              <a:effectLst/>
            </a:endParaRP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We have multiple data producers, which produce either inventory/ events to Pulsar, from various clouds like Azure, Aws and Nutanix, also we can have external connector for third party events. Event can be as simple as a log Update Virtual Machine collected from the Aws log trails. And Inventory is that specific EC2 instance. </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We have multiple jobs in our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cluster which consume the data from the pulsar queue. </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One sample Job graph looks like this. First, enrich the event and find the specific inventory connected to it, then run Audits on top of it, sample audits can be “is Azure disk encrypted?” or “does AWS EC2 instance has public </a:t>
            </a:r>
            <a:r>
              <a:rPr lang="en-IN" sz="1800" b="0" i="0" u="none" strike="noStrike" err="1">
                <a:solidFill>
                  <a:srgbClr val="000000"/>
                </a:solidFill>
                <a:effectLst/>
                <a:latin typeface="Arial" panose="020B0604020202020204" pitchFamily="34" charset="0"/>
              </a:rPr>
              <a:t>ip</a:t>
            </a:r>
            <a:r>
              <a:rPr lang="en-IN" sz="1800" b="0" i="0" u="none" strike="noStrike">
                <a:solidFill>
                  <a:srgbClr val="000000"/>
                </a:solidFill>
                <a:effectLst/>
                <a:latin typeface="Arial" panose="020B0604020202020204" pitchFamily="34" charset="0"/>
              </a:rPr>
              <a:t> Assignment?”. Then we generate findings from the Audits and store both the inventory and findings to databases.</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We initially started with Relational database like </a:t>
            </a:r>
            <a:r>
              <a:rPr lang="en-IN" sz="1800" b="0" i="0" u="none" strike="noStrike" err="1">
                <a:solidFill>
                  <a:srgbClr val="000000"/>
                </a:solidFill>
                <a:effectLst/>
                <a:latin typeface="Arial" panose="020B0604020202020204" pitchFamily="34" charset="0"/>
              </a:rPr>
              <a:t>postgres</a:t>
            </a:r>
            <a:r>
              <a:rPr lang="en-IN" sz="1800" b="0" i="0" u="none" strike="noStrike">
                <a:solidFill>
                  <a:srgbClr val="000000"/>
                </a:solidFill>
                <a:effectLst/>
                <a:latin typeface="Arial" panose="020B0604020202020204" pitchFamily="34" charset="0"/>
              </a:rPr>
              <a:t>, but, later we realised that there is a relation between the  inventory. For examples customers are interested in queries like “find VMs which uses unencrypted disks” or “find all policies enforced on a VM”. So we developed Custom query language which runs queries on top of Neo4j.</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We also publish our findings to pulsar so that, the notifications service can notify consumer if they have configured rules for Notifications through e-mail, </a:t>
            </a:r>
            <a:r>
              <a:rPr lang="en-IN" sz="1800" b="0" i="0" u="none" strike="noStrike" err="1">
                <a:solidFill>
                  <a:srgbClr val="000000"/>
                </a:solidFill>
                <a:effectLst/>
                <a:latin typeface="Arial" panose="020B0604020202020204" pitchFamily="34" charset="0"/>
              </a:rPr>
              <a:t>splunk</a:t>
            </a:r>
            <a:r>
              <a:rPr lang="en-IN" sz="1800" b="0" i="0" u="none" strike="noStrike">
                <a:solidFill>
                  <a:srgbClr val="000000"/>
                </a:solidFill>
                <a:effectLst/>
                <a:latin typeface="Arial" panose="020B0604020202020204" pitchFamily="34" charset="0"/>
              </a:rPr>
              <a:t> or webhooks</a:t>
            </a:r>
          </a:p>
        </p:txBody>
      </p:sp>
    </p:spTree>
    <p:extLst>
      <p:ext uri="{BB962C8B-B14F-4D97-AF65-F5344CB8AC3E}">
        <p14:creationId xmlns:p14="http://schemas.microsoft.com/office/powerpoint/2010/main" val="3497811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a:solidFill>
                  <a:srgbClr val="000000"/>
                </a:solidFill>
                <a:effectLst/>
                <a:latin typeface="Arial" panose="020B0604020202020204" pitchFamily="34" charset="0"/>
              </a:rPr>
              <a:t>We utilize numerous features of Apache pulsar at Nutanix. I have listed down a few key ones here. </a:t>
            </a:r>
            <a:endParaRPr lang="en-IN" b="0">
              <a:effectLst/>
            </a:endParaRP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Partitioned topics. We know in pulsar, each topic can be managed only by one broker. But at the scale we operate, we need more throughput. The partitioned topics comes in handy in this case. I will explain this in detail in later slides.</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Unified Streaming and queuing model. Many queuing systems like Rabbit MQ. and Streaming systems Apache Kafka are available. But Pulsar, the unified Streaming and queuing system, helps our company develop products based on one underlying system. I will also discuss this in detail in later slides</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Pulsar Schema. The built-in schema management enables message producers and consumers on Pulsar topics to coordinate the structure of the topic’s data through the Pulsar broker itself without needing some kind of external coordination mechanism</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Multi-Tenancy, In pulsar, all the topics are stored in a hierarchical namespace. So, we have tenant, namespace and then topics. This will allows us to enforce policies based control at various levels, like how much storage we want to allocate to a namespace and time to live etc., </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The rich feature set of the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-Pulsar Connector, which we have already explored </a:t>
            </a:r>
          </a:p>
          <a:p>
            <a:pPr marL="0" lvl="0" indent="0" algn="l" rtl="0">
              <a:spcBef>
                <a:spcPts val="0"/>
              </a:spcBef>
              <a:spcAft>
                <a:spcPts val="0"/>
              </a:spcAft>
              <a:buNone/>
            </a:pPr>
            <a:endParaRPr/>
          </a:p>
        </p:txBody>
      </p:sp>
    </p:spTree>
    <p:extLst>
      <p:ext uri="{BB962C8B-B14F-4D97-AF65-F5344CB8AC3E}">
        <p14:creationId xmlns:p14="http://schemas.microsoft.com/office/powerpoint/2010/main" val="1498301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a:solidFill>
                  <a:srgbClr val="000000"/>
                </a:solidFill>
                <a:effectLst/>
                <a:latin typeface="Arial" panose="020B0604020202020204" pitchFamily="34" charset="0"/>
              </a:rPr>
              <a:t>Consider we have a producer, which can produce at the rate of 300 messages per second to a topic. But our pulsar broker is sized to receive only 100 messages per second. As we know one topic can only be handled by one Broker. So, with this configuration you get log of backlog, </a:t>
            </a:r>
            <a:r>
              <a:rPr lang="en-IN" sz="1800" b="0" i="0" u="none" strike="noStrike" err="1">
                <a:solidFill>
                  <a:srgbClr val="000000"/>
                </a:solidFill>
                <a:effectLst/>
                <a:latin typeface="Arial" panose="020B0604020202020204" pitchFamily="34" charset="0"/>
              </a:rPr>
              <a:t>unstability</a:t>
            </a:r>
            <a:r>
              <a:rPr lang="en-IN" sz="1800" b="0" i="0" u="none" strike="noStrike">
                <a:solidFill>
                  <a:srgbClr val="000000"/>
                </a:solidFill>
                <a:effectLst/>
                <a:latin typeface="Arial" panose="020B0604020202020204" pitchFamily="34" charset="0"/>
              </a:rPr>
              <a:t> and backpressure. Also, you cannot scale the brokers horizontally beyond a limit. </a:t>
            </a:r>
            <a:endParaRPr lang="en-IN" b="0">
              <a:effectLst/>
            </a:endParaRPr>
          </a:p>
          <a:p>
            <a:pPr rtl="0">
              <a:spcBef>
                <a:spcPts val="0"/>
              </a:spcBef>
              <a:spcAft>
                <a:spcPts val="0"/>
              </a:spcAft>
            </a:pPr>
            <a:br>
              <a:rPr lang="en-IN" b="0">
                <a:effectLst/>
              </a:rPr>
            </a:br>
            <a:r>
              <a:rPr lang="en-IN" sz="1800" b="0" i="0" u="none" strike="noStrike" err="1">
                <a:solidFill>
                  <a:srgbClr val="000000"/>
                </a:solidFill>
                <a:effectLst/>
                <a:latin typeface="Arial" panose="020B0604020202020204" pitchFamily="34" charset="0"/>
              </a:rPr>
              <a:t>Thats</a:t>
            </a:r>
            <a:r>
              <a:rPr lang="en-IN" sz="1800" b="0" i="0" u="none" strike="noStrike">
                <a:solidFill>
                  <a:srgbClr val="000000"/>
                </a:solidFill>
                <a:effectLst/>
                <a:latin typeface="Arial" panose="020B0604020202020204" pitchFamily="34" charset="0"/>
              </a:rPr>
              <a:t> when we can use partitioning, where, you can map the data to multiple partitions and if each broker can handle one partition, then you can achieve the scale of 300 messages per second you need with 3 brokers. By using round robin strategy we can split the load equally for each partition.</a:t>
            </a:r>
            <a:endParaRPr lang="en-IN" b="0">
              <a:effectLst/>
            </a:endParaRPr>
          </a:p>
          <a:p>
            <a:pPr rtl="0">
              <a:spcBef>
                <a:spcPts val="0"/>
              </a:spcBef>
              <a:spcAft>
                <a:spcPts val="0"/>
              </a:spcAft>
            </a:pPr>
            <a:br>
              <a:rPr lang="en-IN" b="0">
                <a:effectLst/>
              </a:rPr>
            </a:br>
            <a:r>
              <a:rPr lang="en-IN" sz="1800" b="0" i="0" u="none" strike="noStrike">
                <a:solidFill>
                  <a:srgbClr val="000000"/>
                </a:solidFill>
                <a:effectLst/>
                <a:latin typeface="Arial" panose="020B0604020202020204" pitchFamily="34" charset="0"/>
              </a:rPr>
              <a:t>Ahaa, we did it !!! but, there is a trade off here. With partitioning we loose the ordering of data across the partitions. In our </a:t>
            </a:r>
            <a:r>
              <a:rPr lang="en-IN" sz="1800" b="0" i="0" u="none" strike="noStrike" err="1">
                <a:solidFill>
                  <a:srgbClr val="000000"/>
                </a:solidFill>
                <a:effectLst/>
                <a:latin typeface="Arial" panose="020B0604020202020204" pitchFamily="34" charset="0"/>
              </a:rPr>
              <a:t>usecase</a:t>
            </a:r>
            <a:r>
              <a:rPr lang="en-IN" sz="1800" b="0" i="0" u="none" strike="noStrike">
                <a:solidFill>
                  <a:srgbClr val="000000"/>
                </a:solidFill>
                <a:effectLst/>
                <a:latin typeface="Arial" panose="020B0604020202020204" pitchFamily="34" charset="0"/>
              </a:rPr>
              <a:t> at </a:t>
            </a:r>
            <a:r>
              <a:rPr lang="en-IN" sz="1800" b="0" i="0" u="none" strike="noStrike" err="1">
                <a:solidFill>
                  <a:srgbClr val="000000"/>
                </a:solidFill>
                <a:effectLst/>
                <a:latin typeface="Arial" panose="020B0604020202020204" pitchFamily="34" charset="0"/>
              </a:rPr>
              <a:t>nutanix</a:t>
            </a:r>
            <a:r>
              <a:rPr lang="en-IN" sz="1800" b="0" i="0" u="none" strike="noStrike">
                <a:solidFill>
                  <a:srgbClr val="000000"/>
                </a:solidFill>
                <a:effectLst/>
                <a:latin typeface="Arial" panose="020B0604020202020204" pitchFamily="34" charset="0"/>
              </a:rPr>
              <a:t>, we need ordering of data at customer level, So we hash based on </a:t>
            </a:r>
            <a:r>
              <a:rPr lang="en-IN" sz="1800" b="0" i="0" u="none" strike="noStrike" err="1">
                <a:solidFill>
                  <a:srgbClr val="000000"/>
                </a:solidFill>
                <a:effectLst/>
                <a:latin typeface="Arial" panose="020B0604020202020204" pitchFamily="34" charset="0"/>
              </a:rPr>
              <a:t>customerId</a:t>
            </a:r>
            <a:r>
              <a:rPr lang="en-IN" sz="1800" b="0" i="0" u="none" strike="noStrike">
                <a:solidFill>
                  <a:srgbClr val="000000"/>
                </a:solidFill>
                <a:effectLst/>
                <a:latin typeface="Arial" panose="020B0604020202020204" pitchFamily="34" charset="0"/>
              </a:rPr>
              <a:t>, Which will not produce equal split per broker but can still help us to achieve the scale. Also, we configured each broker to handle multiple partitions, as the number of partitions in our case is way beyond the brokers.</a:t>
            </a:r>
            <a:endParaRPr lang="en-IN" b="0">
              <a:effectLst/>
            </a:endParaRPr>
          </a:p>
          <a:p>
            <a:br>
              <a:rPr lang="en-IN"/>
            </a:br>
            <a:endParaRPr/>
          </a:p>
        </p:txBody>
      </p:sp>
    </p:spTree>
    <p:extLst>
      <p:ext uri="{BB962C8B-B14F-4D97-AF65-F5344CB8AC3E}">
        <p14:creationId xmlns:p14="http://schemas.microsoft.com/office/powerpoint/2010/main" val="3376890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a:solidFill>
                  <a:srgbClr val="000000"/>
                </a:solidFill>
                <a:effectLst/>
                <a:latin typeface="Arial" panose="020B0604020202020204" pitchFamily="34" charset="0"/>
              </a:rPr>
              <a:t>Unified Messaging model, you just store one copy of data in pulsar and provide multiple ways of consuming the data through different subscription types. So it is like a combination of </a:t>
            </a:r>
            <a:r>
              <a:rPr lang="en-IN" sz="1800" b="0" i="0" u="none" strike="noStrike" err="1">
                <a:solidFill>
                  <a:srgbClr val="000000"/>
                </a:solidFill>
                <a:effectLst/>
                <a:latin typeface="Arial" panose="020B0604020202020204" pitchFamily="34" charset="0"/>
              </a:rPr>
              <a:t>RabitMQ</a:t>
            </a:r>
            <a:r>
              <a:rPr lang="en-IN" sz="1800" b="0" i="0" u="none" strike="noStrike">
                <a:solidFill>
                  <a:srgbClr val="000000"/>
                </a:solidFill>
                <a:effectLst/>
                <a:latin typeface="Arial" panose="020B0604020202020204" pitchFamily="34" charset="0"/>
              </a:rPr>
              <a:t>-type queuing and Kafka-style streaming. </a:t>
            </a:r>
            <a:endParaRPr lang="en-IN" b="0">
              <a:effectLst/>
            </a:endParaRPr>
          </a:p>
          <a:p>
            <a:pPr rtl="0">
              <a:spcBef>
                <a:spcPts val="0"/>
              </a:spcBef>
              <a:spcAft>
                <a:spcPts val="0"/>
              </a:spcAft>
            </a:pPr>
            <a:br>
              <a:rPr lang="en-IN" b="0">
                <a:effectLst/>
              </a:rPr>
            </a:br>
            <a:r>
              <a:rPr lang="en-IN" sz="1800" b="0" i="0" u="none" strike="noStrike">
                <a:solidFill>
                  <a:srgbClr val="000000"/>
                </a:solidFill>
                <a:effectLst/>
                <a:latin typeface="Arial" panose="020B0604020202020204" pitchFamily="34" charset="0"/>
              </a:rPr>
              <a:t>Suppose a producer is producing events to multiple partitions, and we will pick one partition to discuss. We have a consumer group that needs to process data in an ordered style. They can use the Subscription type Exclusive. Also, we have a consumer group with many ML workers who do not need ordering in the data. They can use the subscription type Shared and get better throughput.</a:t>
            </a:r>
            <a:endParaRPr lang="en-IN" b="0">
              <a:effectLst/>
            </a:endParaRPr>
          </a:p>
        </p:txBody>
      </p:sp>
    </p:spTree>
    <p:extLst>
      <p:ext uri="{BB962C8B-B14F-4D97-AF65-F5344CB8AC3E}">
        <p14:creationId xmlns:p14="http://schemas.microsoft.com/office/powerpoint/2010/main" val="264449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Exactly once processing guarantee is not easy to achieve, let us discuss how we achieved it with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-Pulsar Connector.</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Inefficient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Pulsar acknowledgment strategy in older versions affected our throughput. We will discuss how that was improved with time.</a:t>
            </a:r>
          </a:p>
          <a:p>
            <a:pPr marL="0" lvl="0" indent="0" algn="l" rtl="0">
              <a:spcBef>
                <a:spcPts val="0"/>
              </a:spcBef>
              <a:spcAft>
                <a:spcPts val="0"/>
              </a:spcAft>
              <a:buNone/>
            </a:pPr>
            <a:endParaRPr/>
          </a:p>
        </p:txBody>
      </p:sp>
    </p:spTree>
    <p:extLst>
      <p:ext uri="{BB962C8B-B14F-4D97-AF65-F5344CB8AC3E}">
        <p14:creationId xmlns:p14="http://schemas.microsoft.com/office/powerpoint/2010/main" val="334449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a:solidFill>
                  <a:srgbClr val="000000"/>
                </a:solidFill>
                <a:effectLst/>
                <a:latin typeface="Arial" panose="020B0604020202020204" pitchFamily="34" charset="0"/>
              </a:rPr>
              <a:t>With Checkpointing, you will never loose events. But achieving Exactly-Once end to end guarantee is challenging. You should use transactional sinks to make sure that events are actually saved before acknowledgement. And let us suppose message 5 is processed and stored in database before crash, but when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restarts pulsar </a:t>
            </a:r>
            <a:r>
              <a:rPr lang="en-IN" sz="1800" b="0" i="0" u="none" strike="noStrike" err="1">
                <a:solidFill>
                  <a:srgbClr val="000000"/>
                </a:solidFill>
                <a:effectLst/>
                <a:latin typeface="Arial" panose="020B0604020202020204" pitchFamily="34" charset="0"/>
              </a:rPr>
              <a:t>retreis</a:t>
            </a:r>
            <a:r>
              <a:rPr lang="en-IN" sz="1800" b="0" i="0" u="none" strike="noStrike">
                <a:solidFill>
                  <a:srgbClr val="000000"/>
                </a:solidFill>
                <a:effectLst/>
                <a:latin typeface="Arial" panose="020B0604020202020204" pitchFamily="34" charset="0"/>
              </a:rPr>
              <a:t> message5. So, you need </a:t>
            </a:r>
            <a:r>
              <a:rPr lang="en-IN" sz="1800" b="0" i="0" u="none" strike="noStrike" err="1">
                <a:solidFill>
                  <a:srgbClr val="000000"/>
                </a:solidFill>
                <a:effectLst/>
                <a:latin typeface="Arial" panose="020B0604020202020204" pitchFamily="34" charset="0"/>
              </a:rPr>
              <a:t>idompotent</a:t>
            </a:r>
            <a:r>
              <a:rPr lang="en-IN" sz="1800" b="0" i="0" u="none" strike="noStrike">
                <a:solidFill>
                  <a:srgbClr val="000000"/>
                </a:solidFill>
                <a:effectLst/>
                <a:latin typeface="Arial" panose="020B0604020202020204" pitchFamily="34" charset="0"/>
              </a:rPr>
              <a:t> system. Also, if you are using complex join operation from multiple input streams, you need to do checkpoint barrier alignment to avoid re-processing the events that fall between 2 checkpoints. This will increase backpressure on your system. Which these </a:t>
            </a:r>
            <a:r>
              <a:rPr lang="en-IN" sz="1800" b="0" i="0" u="none" strike="noStrike" err="1">
                <a:solidFill>
                  <a:srgbClr val="000000"/>
                </a:solidFill>
                <a:effectLst/>
                <a:latin typeface="Arial" panose="020B0604020202020204" pitchFamily="34" charset="0"/>
              </a:rPr>
              <a:t>tradeoffs</a:t>
            </a:r>
            <a:r>
              <a:rPr lang="en-IN" sz="1800" b="0" i="0" u="none" strike="noStrike">
                <a:solidFill>
                  <a:srgbClr val="000000"/>
                </a:solidFill>
                <a:effectLst/>
                <a:latin typeface="Arial" panose="020B0604020202020204" pitchFamily="34" charset="0"/>
              </a:rPr>
              <a:t> you can achieve exactly-once end to end guarantee. </a:t>
            </a:r>
            <a:endParaRPr lang="en-IN" b="0">
              <a:effectLst/>
            </a:endParaRPr>
          </a:p>
        </p:txBody>
      </p:sp>
    </p:spTree>
    <p:extLst>
      <p:ext uri="{BB962C8B-B14F-4D97-AF65-F5344CB8AC3E}">
        <p14:creationId xmlns:p14="http://schemas.microsoft.com/office/powerpoint/2010/main" val="4210420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a:solidFill>
                  <a:srgbClr val="000000"/>
                </a:solidFill>
                <a:effectLst/>
                <a:latin typeface="Arial" panose="020B0604020202020204" pitchFamily="34" charset="0"/>
              </a:rPr>
              <a:t>Initially we started with FLink1.8, which did not provide default pulsar connector. So we used pulsar-connector 2.6.1. It used to acknowledge inefficiently for ordered sources. </a:t>
            </a:r>
            <a:endParaRPr lang="en-IN" b="0">
              <a:effectLst/>
            </a:endParaRPr>
          </a:p>
          <a:p>
            <a:pPr rtl="0">
              <a:spcBef>
                <a:spcPts val="0"/>
              </a:spcBef>
              <a:spcAft>
                <a:spcPts val="0"/>
              </a:spcAft>
            </a:pPr>
            <a:br>
              <a:rPr lang="en-IN" b="0">
                <a:effectLst/>
              </a:rPr>
            </a:br>
            <a:r>
              <a:rPr lang="en-IN" sz="1800" b="0" i="0" u="none" strike="noStrike">
                <a:solidFill>
                  <a:srgbClr val="000000"/>
                </a:solidFill>
                <a:effectLst/>
                <a:latin typeface="Arial" panose="020B0604020202020204" pitchFamily="34" charset="0"/>
              </a:rPr>
              <a:t>While upgrading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to 1.15, we came across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connector pulsar 1.16, which uses cumulative ack.</a:t>
            </a:r>
            <a:endParaRPr lang="en-IN" b="0">
              <a:effectLst/>
            </a:endParaRPr>
          </a:p>
          <a:p>
            <a:pPr rtl="0">
              <a:spcBef>
                <a:spcPts val="0"/>
              </a:spcBef>
              <a:spcAft>
                <a:spcPts val="0"/>
              </a:spcAft>
            </a:pPr>
            <a:br>
              <a:rPr lang="en-IN" b="0">
                <a:effectLst/>
              </a:rPr>
            </a:br>
            <a:r>
              <a:rPr lang="en-IN" sz="1800" b="0" i="0" u="none" strike="noStrike">
                <a:solidFill>
                  <a:srgbClr val="000000"/>
                </a:solidFill>
                <a:effectLst/>
                <a:latin typeface="Arial" panose="020B0604020202020204" pitchFamily="34" charset="0"/>
              </a:rPr>
              <a:t>Which cumulative ack, we have observed reduction in checkpoint time.</a:t>
            </a:r>
            <a:endParaRPr lang="en-IN" b="0">
              <a:effectLst/>
            </a:endParaRPr>
          </a:p>
        </p:txBody>
      </p:sp>
    </p:spTree>
    <p:extLst>
      <p:ext uri="{BB962C8B-B14F-4D97-AF65-F5344CB8AC3E}">
        <p14:creationId xmlns:p14="http://schemas.microsoft.com/office/powerpoint/2010/main" val="129124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084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381474bd4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381474bd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N" sz="1800" b="0" i="0" u="none" strike="noStrike">
                <a:solidFill>
                  <a:srgbClr val="000000"/>
                </a:solidFill>
                <a:effectLst/>
                <a:latin typeface="Arial" panose="020B0604020202020204" pitchFamily="34" charset="0"/>
              </a:rPr>
              <a:t>Given that we understood the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-Pulsar Connector, let us look at one example of word count with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where your pulsar source contains a set of words in a book, and we want to find the frequency of those words </a:t>
            </a:r>
            <a:endParaRPr lang="en-IN" b="0">
              <a:effectLst/>
            </a:endParaRP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First, you must create a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Environment and add the pulsar source we created before</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Map each word to a tuple of word and 1, which can be used later to track count</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Now key by the word so that same words can be moved to a single operator to find the count. Remember, we are using stateful operators, So each keyed data has to move to the corresponding operator before computation. </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Once the operator has the event, increment the count stored in the state map for the word.</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May be based on time-based watermarks or events. You can trigger the state maps to close the computations and print the data. </a:t>
            </a:r>
          </a:p>
          <a:p>
            <a:pPr rtl="0">
              <a:spcBef>
                <a:spcPts val="0"/>
              </a:spcBef>
              <a:spcAft>
                <a:spcPts val="0"/>
              </a:spcAft>
            </a:pPr>
            <a:br>
              <a:rPr lang="en-IN" b="0">
                <a:effectLst/>
              </a:rPr>
            </a:br>
            <a:r>
              <a:rPr lang="en-IN" sz="1800" b="0" i="0" u="none" strike="noStrike">
                <a:solidFill>
                  <a:srgbClr val="000000"/>
                </a:solidFill>
                <a:effectLst/>
                <a:latin typeface="Arial" panose="020B0604020202020204" pitchFamily="34" charset="0"/>
              </a:rPr>
              <a:t>So,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job graph looks like this, Your Source forward the data to Map operator which does </a:t>
            </a:r>
            <a:r>
              <a:rPr lang="en-IN" sz="1800" b="0" i="0" u="none" strike="noStrike" err="1">
                <a:solidFill>
                  <a:srgbClr val="000000"/>
                </a:solidFill>
                <a:effectLst/>
                <a:latin typeface="Arial" panose="020B0604020202020204" pitchFamily="34" charset="0"/>
              </a:rPr>
              <a:t>keyBy</a:t>
            </a:r>
            <a:r>
              <a:rPr lang="en-IN" sz="1800" b="0" i="0" u="none" strike="noStrike">
                <a:solidFill>
                  <a:srgbClr val="000000"/>
                </a:solidFill>
                <a:effectLst/>
                <a:latin typeface="Arial" panose="020B0604020202020204" pitchFamily="34" charset="0"/>
              </a:rPr>
              <a:t> word before transferring to the Sum Operator </a:t>
            </a:r>
            <a:r>
              <a:rPr lang="en-IN" sz="1800" b="0" i="0" u="none" strike="noStrike" err="1">
                <a:solidFill>
                  <a:srgbClr val="000000"/>
                </a:solidFill>
                <a:effectLst/>
                <a:latin typeface="Arial" panose="020B0604020202020204" pitchFamily="34" charset="0"/>
              </a:rPr>
              <a:t>wich</a:t>
            </a:r>
            <a:r>
              <a:rPr lang="en-IN" sz="1800" b="0" i="0" u="none" strike="noStrike">
                <a:solidFill>
                  <a:srgbClr val="000000"/>
                </a:solidFill>
                <a:effectLst/>
                <a:latin typeface="Arial" panose="020B0604020202020204" pitchFamily="34" charset="0"/>
              </a:rPr>
              <a:t> them compute the sum and forward to Print.</a:t>
            </a:r>
            <a:endParaRPr lang="en-IN" b="0">
              <a:effectLst/>
            </a:endParaRPr>
          </a:p>
          <a:p>
            <a:pPr rtl="0">
              <a:spcBef>
                <a:spcPts val="0"/>
              </a:spcBef>
              <a:spcAft>
                <a:spcPts val="0"/>
              </a:spcAft>
            </a:pPr>
            <a:r>
              <a:rPr lang="en-IN" sz="1800" b="0" i="0" u="none" strike="noStrike">
                <a:solidFill>
                  <a:srgbClr val="000000"/>
                </a:solidFill>
                <a:effectLst/>
                <a:latin typeface="Arial" panose="020B0604020202020204" pitchFamily="34" charset="0"/>
              </a:rPr>
              <a:t>If we look </a:t>
            </a:r>
            <a:r>
              <a:rPr lang="en-IN" sz="1800" b="0" i="0" u="none" strike="noStrike" err="1">
                <a:solidFill>
                  <a:srgbClr val="000000"/>
                </a:solidFill>
                <a:effectLst/>
                <a:latin typeface="Arial" panose="020B0604020202020204" pitchFamily="34" charset="0"/>
              </a:rPr>
              <a:t>indepth</a:t>
            </a:r>
            <a:r>
              <a:rPr lang="en-IN" sz="1800" b="0" i="0" u="none" strike="noStrike">
                <a:solidFill>
                  <a:srgbClr val="000000"/>
                </a:solidFill>
                <a:effectLst/>
                <a:latin typeface="Arial" panose="020B0604020202020204" pitchFamily="34" charset="0"/>
              </a:rPr>
              <a:t>, the actual execution graph for this job looks like this. </a:t>
            </a:r>
            <a:endParaRPr lang="en-IN" b="0">
              <a:effectLst/>
            </a:endParaRP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You can define operator parallelism, In this case may be Sum operator is expensive so you can give it more </a:t>
            </a:r>
            <a:r>
              <a:rPr lang="en-IN" sz="1800" b="0" i="0" u="none" strike="noStrike" err="1">
                <a:solidFill>
                  <a:srgbClr val="000000"/>
                </a:solidFill>
                <a:effectLst/>
                <a:latin typeface="Arial" panose="020B0604020202020204" pitchFamily="34" charset="0"/>
              </a:rPr>
              <a:t>praallelism</a:t>
            </a:r>
            <a:r>
              <a:rPr lang="en-IN" sz="1800" b="0" i="0" u="none" strike="noStrike">
                <a:solidFill>
                  <a:srgbClr val="000000"/>
                </a:solidFill>
                <a:effectLst/>
                <a:latin typeface="Arial" panose="020B0604020202020204" pitchFamily="34" charset="0"/>
              </a:rPr>
              <a:t> compared to others</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Every time we use </a:t>
            </a:r>
            <a:r>
              <a:rPr lang="en-IN" sz="1800" b="0" i="0" u="none" strike="noStrike" err="1">
                <a:solidFill>
                  <a:srgbClr val="000000"/>
                </a:solidFill>
                <a:effectLst/>
                <a:latin typeface="Arial" panose="020B0604020202020204" pitchFamily="34" charset="0"/>
              </a:rPr>
              <a:t>keyBy</a:t>
            </a:r>
            <a:r>
              <a:rPr lang="en-IN" sz="1800" b="0" i="0" u="none" strike="noStrike">
                <a:solidFill>
                  <a:srgbClr val="000000"/>
                </a:solidFill>
                <a:effectLst/>
                <a:latin typeface="Arial" panose="020B0604020202020204" pitchFamily="34" charset="0"/>
              </a:rPr>
              <a:t>, the data have to be shuffled to the right operator,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does this for us</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Also, </a:t>
            </a:r>
            <a:r>
              <a:rPr lang="en-IN" sz="1800" b="0" i="0" u="none" strike="noStrike" err="1">
                <a:solidFill>
                  <a:srgbClr val="000000"/>
                </a:solidFill>
                <a:effectLst/>
                <a:latin typeface="Arial" panose="020B0604020202020204" pitchFamily="34" charset="0"/>
              </a:rPr>
              <a:t>Flink</a:t>
            </a:r>
            <a:r>
              <a:rPr lang="en-IN" sz="1800" b="0" i="0" u="none" strike="noStrike">
                <a:solidFill>
                  <a:srgbClr val="000000"/>
                </a:solidFill>
                <a:effectLst/>
                <a:latin typeface="Arial" panose="020B0604020202020204" pitchFamily="34" charset="0"/>
              </a:rPr>
              <a:t> used operator chaining for minimising the expensive network shuffle by combining the operators with forward edges.</a:t>
            </a:r>
          </a:p>
          <a:p>
            <a:pPr rtl="0" fontAlgn="base">
              <a:spcBef>
                <a:spcPts val="0"/>
              </a:spcBef>
              <a:spcAft>
                <a:spcPts val="0"/>
              </a:spcAft>
              <a:buFont typeface="+mj-lt"/>
              <a:buAutoNum type="arabicPeriod"/>
            </a:pPr>
            <a:r>
              <a:rPr lang="en-IN" sz="1800" b="0" i="0" u="none" strike="noStrike">
                <a:solidFill>
                  <a:srgbClr val="000000"/>
                </a:solidFill>
                <a:effectLst/>
                <a:latin typeface="Arial" panose="020B0604020202020204" pitchFamily="34" charset="0"/>
              </a:rPr>
              <a:t>And at last, </a:t>
            </a:r>
            <a:r>
              <a:rPr lang="en-IN" sz="1800" b="0" i="0" u="none" strike="noStrike" err="1">
                <a:solidFill>
                  <a:srgbClr val="000000"/>
                </a:solidFill>
                <a:effectLst/>
                <a:latin typeface="Arial" panose="020B0604020202020204" pitchFamily="34" charset="0"/>
              </a:rPr>
              <a:t>Inmemory</a:t>
            </a:r>
            <a:r>
              <a:rPr lang="en-IN" sz="1800" b="0" i="0" u="none" strike="noStrike">
                <a:solidFill>
                  <a:srgbClr val="000000"/>
                </a:solidFill>
                <a:effectLst/>
                <a:latin typeface="Arial" panose="020B0604020202020204" pitchFamily="34" charset="0"/>
              </a:rPr>
              <a:t> </a:t>
            </a:r>
            <a:r>
              <a:rPr lang="en-IN" sz="1800" b="0" i="0" u="none" strike="noStrike" err="1">
                <a:solidFill>
                  <a:srgbClr val="000000"/>
                </a:solidFill>
                <a:effectLst/>
                <a:latin typeface="Arial" panose="020B0604020202020204" pitchFamily="34" charset="0"/>
              </a:rPr>
              <a:t>statemaps</a:t>
            </a:r>
            <a:r>
              <a:rPr lang="en-IN" sz="1800" b="0" i="0" u="none" strike="noStrike">
                <a:solidFill>
                  <a:srgbClr val="000000"/>
                </a:solidFill>
                <a:effectLst/>
                <a:latin typeface="Arial" panose="020B0604020202020204" pitchFamily="34" charset="0"/>
              </a:rPr>
              <a:t> optimise the computations of sum operator</a:t>
            </a:r>
          </a:p>
          <a:p>
            <a:pPr marL="0" lvl="0" indent="0" algn="l" rtl="0">
              <a:spcBef>
                <a:spcPts val="0"/>
              </a:spcBef>
              <a:spcAft>
                <a:spcPts val="0"/>
              </a:spcAft>
              <a:buNone/>
            </a:pPr>
            <a:endParaRPr/>
          </a:p>
        </p:txBody>
      </p:sp>
    </p:spTree>
    <p:extLst>
      <p:ext uri="{BB962C8B-B14F-4D97-AF65-F5344CB8AC3E}">
        <p14:creationId xmlns:p14="http://schemas.microsoft.com/office/powerpoint/2010/main" val="182265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511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624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963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258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16381474bd4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16381474bd4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solidFill>
                  <a:srgbClr val="1D1C1D"/>
                </a:solidFill>
                <a:effectLst/>
                <a:latin typeface="Slack-Lato"/>
              </a:rPr>
              <a:t>But just like there are no free lunches in the world, a hybrid-cloud security strategy doesn’t come without its challenges. The biggest one is that of lack of unified visibility across all your cloud environments. Your applications may not be running in a single cloud environment. Therefore, your security operations solutions should provide you a single pane of glass to monitor security for both public and private cloud deployments. Ensuring continuous protection against data leaks and breaches is not easy.</a:t>
            </a:r>
            <a:br>
              <a:rPr lang="en-IN" dirty="0"/>
            </a:br>
            <a:r>
              <a:rPr lang="en-IN" b="0" i="0" dirty="0">
                <a:solidFill>
                  <a:srgbClr val="1D1C1D"/>
                </a:solidFill>
                <a:effectLst/>
                <a:latin typeface="Slack-Lato"/>
              </a:rPr>
              <a:t>Another big challenge in hybrid multi-cloud environments is Infrastructure Complexity across cloud boundaries. You should be able to establish and manage security rules for multiple environments.</a:t>
            </a:r>
            <a:br>
              <a:rPr lang="en-IN" dirty="0"/>
            </a:br>
            <a:r>
              <a:rPr lang="en-IN" b="0" i="0" dirty="0">
                <a:solidFill>
                  <a:srgbClr val="1D1C1D"/>
                </a:solidFill>
                <a:effectLst/>
                <a:latin typeface="Slack-Lato"/>
              </a:rPr>
              <a:t>It becomes difficult to track and monitor your compliance status as each cloud environment is different.</a:t>
            </a:r>
            <a:br>
              <a:rPr lang="en-IN" dirty="0"/>
            </a:br>
            <a:r>
              <a:rPr lang="en-IN" b="0" i="0" dirty="0">
                <a:solidFill>
                  <a:srgbClr val="1D1C1D"/>
                </a:solidFill>
                <a:effectLst/>
                <a:latin typeface="Slack-Lato"/>
              </a:rPr>
              <a:t>You also need to worry about the misconfigurations caused by human errors. You would want to catch those instantly to ensure that the resultant vulnerabilities aren’t left open to be exploited. To add to that you need a varied set of skills required within your teams to ensure effective security and compliance.</a:t>
            </a:r>
            <a:endParaRPr dirty="0"/>
          </a:p>
        </p:txBody>
      </p:sp>
    </p:spTree>
    <p:extLst>
      <p:ext uri="{BB962C8B-B14F-4D97-AF65-F5344CB8AC3E}">
        <p14:creationId xmlns:p14="http://schemas.microsoft.com/office/powerpoint/2010/main" val="3514930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4029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secHead">
  <p:cSld name="SECTION_HEADER">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ctr" anchorCtr="0">
            <a:normAutofit/>
          </a:bodyPr>
          <a:lstStyle>
            <a:lvl1pPr lvl="0" rtl="0">
              <a:spcBef>
                <a:spcPts val="0"/>
              </a:spcBef>
              <a:spcAft>
                <a:spcPts val="0"/>
              </a:spcAft>
              <a:buSzPts val="3900"/>
              <a:buNone/>
              <a:defRPr sz="3900"/>
            </a:lvl1pPr>
            <a:lvl2pPr lvl="1" algn="ctr" rtl="0">
              <a:spcBef>
                <a:spcPts val="0"/>
              </a:spcBef>
              <a:spcAft>
                <a:spcPts val="0"/>
              </a:spcAft>
              <a:buSzPts val="5200"/>
              <a:buFont typeface="Inter Medium"/>
              <a:buNone/>
              <a:defRPr sz="5200">
                <a:latin typeface="Inter Medium"/>
                <a:ea typeface="Inter Medium"/>
                <a:cs typeface="Inter Medium"/>
                <a:sym typeface="Inter Medium"/>
              </a:defRPr>
            </a:lvl2pPr>
            <a:lvl3pPr lvl="2" algn="ctr" rtl="0">
              <a:spcBef>
                <a:spcPts val="0"/>
              </a:spcBef>
              <a:spcAft>
                <a:spcPts val="0"/>
              </a:spcAft>
              <a:buSzPts val="5200"/>
              <a:buFont typeface="Inter Medium"/>
              <a:buNone/>
              <a:defRPr sz="5200">
                <a:latin typeface="Inter Medium"/>
                <a:ea typeface="Inter Medium"/>
                <a:cs typeface="Inter Medium"/>
                <a:sym typeface="Inter Medium"/>
              </a:defRPr>
            </a:lvl3pPr>
            <a:lvl4pPr lvl="3" algn="ctr" rtl="0">
              <a:spcBef>
                <a:spcPts val="0"/>
              </a:spcBef>
              <a:spcAft>
                <a:spcPts val="0"/>
              </a:spcAft>
              <a:buSzPts val="5200"/>
              <a:buFont typeface="Inter Medium"/>
              <a:buNone/>
              <a:defRPr sz="5200">
                <a:latin typeface="Inter Medium"/>
                <a:ea typeface="Inter Medium"/>
                <a:cs typeface="Inter Medium"/>
                <a:sym typeface="Inter Medium"/>
              </a:defRPr>
            </a:lvl4pPr>
            <a:lvl5pPr lvl="4" algn="ctr" rtl="0">
              <a:spcBef>
                <a:spcPts val="0"/>
              </a:spcBef>
              <a:spcAft>
                <a:spcPts val="0"/>
              </a:spcAft>
              <a:buSzPts val="5200"/>
              <a:buFont typeface="Inter Medium"/>
              <a:buNone/>
              <a:defRPr sz="5200">
                <a:latin typeface="Inter Medium"/>
                <a:ea typeface="Inter Medium"/>
                <a:cs typeface="Inter Medium"/>
                <a:sym typeface="Inter Medium"/>
              </a:defRPr>
            </a:lvl5pPr>
            <a:lvl6pPr lvl="5" algn="ctr" rtl="0">
              <a:spcBef>
                <a:spcPts val="0"/>
              </a:spcBef>
              <a:spcAft>
                <a:spcPts val="0"/>
              </a:spcAft>
              <a:buSzPts val="5200"/>
              <a:buFont typeface="Inter Medium"/>
              <a:buNone/>
              <a:defRPr sz="5200">
                <a:latin typeface="Inter Medium"/>
                <a:ea typeface="Inter Medium"/>
                <a:cs typeface="Inter Medium"/>
                <a:sym typeface="Inter Medium"/>
              </a:defRPr>
            </a:lvl6pPr>
            <a:lvl7pPr lvl="6" algn="ctr" rtl="0">
              <a:spcBef>
                <a:spcPts val="0"/>
              </a:spcBef>
              <a:spcAft>
                <a:spcPts val="0"/>
              </a:spcAft>
              <a:buSzPts val="5200"/>
              <a:buFont typeface="Inter Medium"/>
              <a:buNone/>
              <a:defRPr sz="5200">
                <a:latin typeface="Inter Medium"/>
                <a:ea typeface="Inter Medium"/>
                <a:cs typeface="Inter Medium"/>
                <a:sym typeface="Inter Medium"/>
              </a:defRPr>
            </a:lvl7pPr>
            <a:lvl8pPr lvl="7" algn="ctr" rtl="0">
              <a:spcBef>
                <a:spcPts val="0"/>
              </a:spcBef>
              <a:spcAft>
                <a:spcPts val="0"/>
              </a:spcAft>
              <a:buSzPts val="5200"/>
              <a:buFont typeface="Inter Medium"/>
              <a:buNone/>
              <a:defRPr sz="5200">
                <a:latin typeface="Inter Medium"/>
                <a:ea typeface="Inter Medium"/>
                <a:cs typeface="Inter Medium"/>
                <a:sym typeface="Inter Medium"/>
              </a:defRPr>
            </a:lvl8pPr>
            <a:lvl9pPr lvl="8" algn="ctr" rtl="0">
              <a:spcBef>
                <a:spcPts val="0"/>
              </a:spcBef>
              <a:spcAft>
                <a:spcPts val="0"/>
              </a:spcAft>
              <a:buSzPts val="5200"/>
              <a:buFont typeface="Inter Medium"/>
              <a:buNone/>
              <a:defRPr sz="5200">
                <a:latin typeface="Inter Medium"/>
                <a:ea typeface="Inter Medium"/>
                <a:cs typeface="Inter Medium"/>
                <a:sym typeface="Inter Medium"/>
              </a:defRPr>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2600"/>
              <a:buFont typeface="Inter"/>
              <a:buNone/>
              <a:defRPr sz="2600">
                <a:latin typeface="Inter"/>
                <a:ea typeface="Inter"/>
                <a:cs typeface="Inter"/>
                <a:sym typeface="Inter"/>
              </a:defRPr>
            </a:lvl1pPr>
            <a:lvl2pPr lvl="1" algn="ctr" rtl="0">
              <a:lnSpc>
                <a:spcPct val="100000"/>
              </a:lnSpc>
              <a:spcBef>
                <a:spcPts val="0"/>
              </a:spcBef>
              <a:spcAft>
                <a:spcPts val="0"/>
              </a:spcAft>
              <a:buSzPts val="2800"/>
              <a:buFont typeface="Inter Medium"/>
              <a:buNone/>
              <a:defRPr sz="2800">
                <a:latin typeface="Inter Medium"/>
                <a:ea typeface="Inter Medium"/>
                <a:cs typeface="Inter Medium"/>
                <a:sym typeface="Inter Medium"/>
              </a:defRPr>
            </a:lvl2pPr>
            <a:lvl3pPr lvl="2" algn="ctr" rtl="0">
              <a:lnSpc>
                <a:spcPct val="100000"/>
              </a:lnSpc>
              <a:spcBef>
                <a:spcPts val="0"/>
              </a:spcBef>
              <a:spcAft>
                <a:spcPts val="0"/>
              </a:spcAft>
              <a:buSzPts val="2800"/>
              <a:buFont typeface="Inter Medium"/>
              <a:buNone/>
              <a:defRPr sz="2800">
                <a:latin typeface="Inter Medium"/>
                <a:ea typeface="Inter Medium"/>
                <a:cs typeface="Inter Medium"/>
                <a:sym typeface="Inter Medium"/>
              </a:defRPr>
            </a:lvl3pPr>
            <a:lvl4pPr lvl="3" algn="ctr" rtl="0">
              <a:lnSpc>
                <a:spcPct val="100000"/>
              </a:lnSpc>
              <a:spcBef>
                <a:spcPts val="0"/>
              </a:spcBef>
              <a:spcAft>
                <a:spcPts val="0"/>
              </a:spcAft>
              <a:buSzPts val="2800"/>
              <a:buFont typeface="Inter Medium"/>
              <a:buNone/>
              <a:defRPr sz="2800">
                <a:latin typeface="Inter Medium"/>
                <a:ea typeface="Inter Medium"/>
                <a:cs typeface="Inter Medium"/>
                <a:sym typeface="Inter Medium"/>
              </a:defRPr>
            </a:lvl4pPr>
            <a:lvl5pPr lvl="4" algn="ctr" rtl="0">
              <a:lnSpc>
                <a:spcPct val="100000"/>
              </a:lnSpc>
              <a:spcBef>
                <a:spcPts val="0"/>
              </a:spcBef>
              <a:spcAft>
                <a:spcPts val="0"/>
              </a:spcAft>
              <a:buSzPts val="2800"/>
              <a:buFont typeface="Inter Medium"/>
              <a:buNone/>
              <a:defRPr sz="2800">
                <a:latin typeface="Inter Medium"/>
                <a:ea typeface="Inter Medium"/>
                <a:cs typeface="Inter Medium"/>
                <a:sym typeface="Inter Medium"/>
              </a:defRPr>
            </a:lvl5pPr>
            <a:lvl6pPr lvl="5" algn="ctr" rtl="0">
              <a:lnSpc>
                <a:spcPct val="100000"/>
              </a:lnSpc>
              <a:spcBef>
                <a:spcPts val="0"/>
              </a:spcBef>
              <a:spcAft>
                <a:spcPts val="0"/>
              </a:spcAft>
              <a:buSzPts val="2800"/>
              <a:buFont typeface="Inter Medium"/>
              <a:buNone/>
              <a:defRPr sz="2800">
                <a:latin typeface="Inter Medium"/>
                <a:ea typeface="Inter Medium"/>
                <a:cs typeface="Inter Medium"/>
                <a:sym typeface="Inter Medium"/>
              </a:defRPr>
            </a:lvl6pPr>
            <a:lvl7pPr lvl="6" algn="ctr" rtl="0">
              <a:lnSpc>
                <a:spcPct val="100000"/>
              </a:lnSpc>
              <a:spcBef>
                <a:spcPts val="0"/>
              </a:spcBef>
              <a:spcAft>
                <a:spcPts val="0"/>
              </a:spcAft>
              <a:buSzPts val="2800"/>
              <a:buFont typeface="Inter Medium"/>
              <a:buNone/>
              <a:defRPr sz="2800">
                <a:latin typeface="Inter Medium"/>
                <a:ea typeface="Inter Medium"/>
                <a:cs typeface="Inter Medium"/>
                <a:sym typeface="Inter Medium"/>
              </a:defRPr>
            </a:lvl7pPr>
            <a:lvl8pPr lvl="7" algn="ctr" rtl="0">
              <a:lnSpc>
                <a:spcPct val="100000"/>
              </a:lnSpc>
              <a:spcBef>
                <a:spcPts val="0"/>
              </a:spcBef>
              <a:spcAft>
                <a:spcPts val="0"/>
              </a:spcAft>
              <a:buSzPts val="2800"/>
              <a:buFont typeface="Inter Medium"/>
              <a:buNone/>
              <a:defRPr sz="2800">
                <a:latin typeface="Inter Medium"/>
                <a:ea typeface="Inter Medium"/>
                <a:cs typeface="Inter Medium"/>
                <a:sym typeface="Inter Medium"/>
              </a:defRPr>
            </a:lvl8pPr>
            <a:lvl9pPr lvl="8" algn="ctr" rtl="0">
              <a:lnSpc>
                <a:spcPct val="100000"/>
              </a:lnSpc>
              <a:spcBef>
                <a:spcPts val="0"/>
              </a:spcBef>
              <a:spcAft>
                <a:spcPts val="0"/>
              </a:spcAft>
              <a:buSzPts val="2800"/>
              <a:buFont typeface="Inter Medium"/>
              <a:buNone/>
              <a:defRPr sz="2800">
                <a:latin typeface="Inter Medium"/>
                <a:ea typeface="Inter Medium"/>
                <a:cs typeface="Inter Medium"/>
                <a:sym typeface="Inter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blank">
  <p:cSld name="BLANK">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20" name="Google Shape;20;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4"/>
          <p:cNvSpPr txBox="1">
            <a:spLocks noGrp="1"/>
          </p:cNvSpPr>
          <p:nvPr>
            <p:ph type="title"/>
          </p:nvPr>
        </p:nvSpPr>
        <p:spPr>
          <a:xfrm>
            <a:off x="311700" y="751875"/>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Inter Medium"/>
              <a:buNone/>
              <a:defRPr>
                <a:latin typeface="Inter Medium"/>
                <a:ea typeface="Inter Medium"/>
                <a:cs typeface="Inter Medium"/>
                <a:sym typeface="Inter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subTitle" idx="1"/>
          </p:nvPr>
        </p:nvSpPr>
        <p:spPr>
          <a:xfrm>
            <a:off x="311700" y="1528450"/>
            <a:ext cx="8320200" cy="3234900"/>
          </a:xfrm>
          <a:prstGeom prst="rect">
            <a:avLst/>
          </a:prstGeom>
        </p:spPr>
        <p:txBody>
          <a:bodyPr spcFirstLastPara="1" wrap="square" lIns="91425" tIns="91425" rIns="91425" bIns="91425" anchor="t" anchorCtr="0">
            <a:normAutofit/>
          </a:bodyPr>
          <a:lstStyle>
            <a:lvl1pPr lvl="0">
              <a:spcBef>
                <a:spcPts val="0"/>
              </a:spcBef>
              <a:spcAft>
                <a:spcPts val="0"/>
              </a:spcAft>
              <a:buSzPts val="1800"/>
              <a:buFont typeface="Inter"/>
              <a:buNone/>
              <a:defRPr>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raphics">
  <p:cSld name="TITLE_AND_BODY_1">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5" name="Google Shape;25;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 name="Google Shape;26;p5"/>
          <p:cNvSpPr txBox="1">
            <a:spLocks noGrp="1"/>
          </p:cNvSpPr>
          <p:nvPr>
            <p:ph type="title"/>
          </p:nvPr>
        </p:nvSpPr>
        <p:spPr>
          <a:xfrm>
            <a:off x="311700" y="651625"/>
            <a:ext cx="59220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5"/>
          <p:cNvSpPr>
            <a:spLocks noGrp="1"/>
          </p:cNvSpPr>
          <p:nvPr>
            <p:ph type="pic" idx="2"/>
          </p:nvPr>
        </p:nvSpPr>
        <p:spPr>
          <a:xfrm>
            <a:off x="5263651" y="386250"/>
            <a:ext cx="3736800" cy="4329600"/>
          </a:xfrm>
          <a:prstGeom prst="rect">
            <a:avLst/>
          </a:prstGeom>
          <a:noFill/>
          <a:ln>
            <a:noFill/>
          </a:ln>
        </p:spPr>
      </p:sp>
      <p:sp>
        <p:nvSpPr>
          <p:cNvPr id="28" name="Google Shape;28;p5"/>
          <p:cNvSpPr txBox="1">
            <a:spLocks noGrp="1"/>
          </p:cNvSpPr>
          <p:nvPr>
            <p:ph type="subTitle" idx="1"/>
          </p:nvPr>
        </p:nvSpPr>
        <p:spPr>
          <a:xfrm>
            <a:off x="476075" y="1293450"/>
            <a:ext cx="4428300" cy="3422400"/>
          </a:xfrm>
          <a:prstGeom prst="rect">
            <a:avLst/>
          </a:prstGeom>
        </p:spPr>
        <p:txBody>
          <a:bodyPr spcFirstLastPara="1" wrap="square" lIns="91425" tIns="91425" rIns="91425" bIns="91425" anchor="t" anchorCtr="0">
            <a:normAutofit/>
          </a:bodyPr>
          <a:lstStyle>
            <a:lvl1pPr lvl="0">
              <a:spcBef>
                <a:spcPts val="0"/>
              </a:spcBef>
              <a:spcAft>
                <a:spcPts val="0"/>
              </a:spcAft>
              <a:buSzPts val="1800"/>
              <a:buFont typeface="Inter"/>
              <a:buNone/>
              <a:defRPr>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Inter Medium"/>
              <a:buNone/>
              <a:defRPr sz="2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marL="914400" lvl="1" indent="-317500">
              <a:lnSpc>
                <a:spcPct val="115000"/>
              </a:lnSpc>
              <a:spcBef>
                <a:spcPts val="0"/>
              </a:spcBef>
              <a:spcAft>
                <a:spcPts val="0"/>
              </a:spcAft>
              <a:buClr>
                <a:schemeClr val="dk2"/>
              </a:buClr>
              <a:buSzPts val="1400"/>
              <a:buFont typeface="Inter Light"/>
              <a:buChar char="○"/>
              <a:defRPr>
                <a:solidFill>
                  <a:schemeClr val="dk2"/>
                </a:solidFill>
                <a:latin typeface="Inter Light"/>
                <a:ea typeface="Inter Light"/>
                <a:cs typeface="Inter Light"/>
                <a:sym typeface="Inter Light"/>
              </a:defRPr>
            </a:lvl2pPr>
            <a:lvl3pPr marL="1371600" lvl="2" indent="-317500">
              <a:lnSpc>
                <a:spcPct val="115000"/>
              </a:lnSpc>
              <a:spcBef>
                <a:spcPts val="0"/>
              </a:spcBef>
              <a:spcAft>
                <a:spcPts val="0"/>
              </a:spcAft>
              <a:buClr>
                <a:schemeClr val="dk2"/>
              </a:buClr>
              <a:buSzPts val="1400"/>
              <a:buFont typeface="Inter Light"/>
              <a:buChar char="■"/>
              <a:defRPr>
                <a:solidFill>
                  <a:schemeClr val="dk2"/>
                </a:solidFill>
                <a:latin typeface="Inter Light"/>
                <a:ea typeface="Inter Light"/>
                <a:cs typeface="Inter Light"/>
                <a:sym typeface="Inter Light"/>
              </a:defRPr>
            </a:lvl3pPr>
            <a:lvl4pPr marL="1828800" lvl="3" indent="-317500">
              <a:lnSpc>
                <a:spcPct val="115000"/>
              </a:lnSpc>
              <a:spcBef>
                <a:spcPts val="0"/>
              </a:spcBef>
              <a:spcAft>
                <a:spcPts val="0"/>
              </a:spcAft>
              <a:buClr>
                <a:schemeClr val="dk2"/>
              </a:buClr>
              <a:buSzPts val="1400"/>
              <a:buFont typeface="Inter Light"/>
              <a:buChar char="●"/>
              <a:defRPr>
                <a:solidFill>
                  <a:schemeClr val="dk2"/>
                </a:solidFill>
                <a:latin typeface="Inter Light"/>
                <a:ea typeface="Inter Light"/>
                <a:cs typeface="Inter Light"/>
                <a:sym typeface="Inter Light"/>
              </a:defRPr>
            </a:lvl4pPr>
            <a:lvl5pPr marL="2286000" lvl="4" indent="-317500">
              <a:lnSpc>
                <a:spcPct val="115000"/>
              </a:lnSpc>
              <a:spcBef>
                <a:spcPts val="0"/>
              </a:spcBef>
              <a:spcAft>
                <a:spcPts val="0"/>
              </a:spcAft>
              <a:buClr>
                <a:schemeClr val="dk2"/>
              </a:buClr>
              <a:buSzPts val="1400"/>
              <a:buFont typeface="Inter Light"/>
              <a:buChar char="○"/>
              <a:defRPr>
                <a:solidFill>
                  <a:schemeClr val="dk2"/>
                </a:solidFill>
                <a:latin typeface="Inter Light"/>
                <a:ea typeface="Inter Light"/>
                <a:cs typeface="Inter Light"/>
                <a:sym typeface="Inter Light"/>
              </a:defRPr>
            </a:lvl5pPr>
            <a:lvl6pPr marL="2743200" lvl="5" indent="-317500">
              <a:lnSpc>
                <a:spcPct val="115000"/>
              </a:lnSpc>
              <a:spcBef>
                <a:spcPts val="0"/>
              </a:spcBef>
              <a:spcAft>
                <a:spcPts val="0"/>
              </a:spcAft>
              <a:buClr>
                <a:schemeClr val="dk2"/>
              </a:buClr>
              <a:buSzPts val="1400"/>
              <a:buFont typeface="Inter Light"/>
              <a:buChar char="■"/>
              <a:defRPr>
                <a:solidFill>
                  <a:schemeClr val="dk2"/>
                </a:solidFill>
                <a:latin typeface="Inter Light"/>
                <a:ea typeface="Inter Light"/>
                <a:cs typeface="Inter Light"/>
                <a:sym typeface="Inter Light"/>
              </a:defRPr>
            </a:lvl6pPr>
            <a:lvl7pPr marL="3200400" lvl="6" indent="-317500">
              <a:lnSpc>
                <a:spcPct val="115000"/>
              </a:lnSpc>
              <a:spcBef>
                <a:spcPts val="0"/>
              </a:spcBef>
              <a:spcAft>
                <a:spcPts val="0"/>
              </a:spcAft>
              <a:buClr>
                <a:schemeClr val="dk2"/>
              </a:buClr>
              <a:buSzPts val="1400"/>
              <a:buFont typeface="Inter Light"/>
              <a:buChar char="●"/>
              <a:defRPr>
                <a:solidFill>
                  <a:schemeClr val="dk2"/>
                </a:solidFill>
                <a:latin typeface="Inter Light"/>
                <a:ea typeface="Inter Light"/>
                <a:cs typeface="Inter Light"/>
                <a:sym typeface="Inter Light"/>
              </a:defRPr>
            </a:lvl7pPr>
            <a:lvl8pPr marL="3657600" lvl="7" indent="-317500">
              <a:lnSpc>
                <a:spcPct val="115000"/>
              </a:lnSpc>
              <a:spcBef>
                <a:spcPts val="0"/>
              </a:spcBef>
              <a:spcAft>
                <a:spcPts val="0"/>
              </a:spcAft>
              <a:buClr>
                <a:schemeClr val="dk2"/>
              </a:buClr>
              <a:buSzPts val="1400"/>
              <a:buFont typeface="Inter Light"/>
              <a:buChar char="○"/>
              <a:defRPr>
                <a:solidFill>
                  <a:schemeClr val="dk2"/>
                </a:solidFill>
                <a:latin typeface="Inter Light"/>
                <a:ea typeface="Inter Light"/>
                <a:cs typeface="Inter Light"/>
                <a:sym typeface="Inter Light"/>
              </a:defRPr>
            </a:lvl8pPr>
            <a:lvl9pPr marL="4114800" lvl="8" indent="-317500">
              <a:lnSpc>
                <a:spcPct val="115000"/>
              </a:lnSpc>
              <a:spcBef>
                <a:spcPts val="0"/>
              </a:spcBef>
              <a:spcAft>
                <a:spcPts val="0"/>
              </a:spcAft>
              <a:buClr>
                <a:schemeClr val="dk2"/>
              </a:buClr>
              <a:buSzPts val="1400"/>
              <a:buFont typeface="Inter Light"/>
              <a:buChar char="■"/>
              <a:defRPr>
                <a:solidFill>
                  <a:schemeClr val="dk2"/>
                </a:solidFill>
                <a:latin typeface="Inter Light"/>
                <a:ea typeface="Inter Light"/>
                <a:cs typeface="Inter Light"/>
                <a:sym typeface="Inter Light"/>
              </a:defRPr>
            </a:lvl9pPr>
          </a:lstStyle>
          <a:p>
            <a:endParaRPr/>
          </a:p>
        </p:txBody>
      </p:sp>
      <p:sp>
        <p:nvSpPr>
          <p:cNvPr id="8" name="Google Shape;8;p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bit.ly/2W9UEq6" TargetMode="External"/><Relationship Id="rId11" Type="http://schemas.openxmlformats.org/officeDocument/2006/relationships/image" Target="../media/image27.sv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18/10/relationships/comments" Target="../comments/modernComment_109_D566F856.xml"/><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hyperlink" Target="https://portal.nutanix.com/page/documents/solutions/list" TargetMode="External"/><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gate.net/publication/338375917_Lambda_Architecture_-_Realtime_Data_Process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researchgate.net/publication/338375917_Lambda_Architecture_-_Realtime_Data_Processing" TargetMode="External"/><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microsoft.com/office/2018/10/relationships/comments" Target="../comments/modernComment_10A_29DF9566.xml"/><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13.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7.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18" Type="http://schemas.openxmlformats.org/officeDocument/2006/relationships/image" Target="../media/image72.png"/><Relationship Id="rId3" Type="http://schemas.microsoft.com/office/2018/10/relationships/comments" Target="../comments/modernComment_10E_A4CCE003.xml"/><Relationship Id="rId21"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21.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image" Target="../media/image48.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61.png"/><Relationship Id="rId9" Type="http://schemas.openxmlformats.org/officeDocument/2006/relationships/image" Target="../media/image50.png"/><Relationship Id="rId1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24.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13_5B4830EE.xml"/><Relationship Id="rId7"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3.png"/><Relationship Id="rId7"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1.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www.nutanix.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B1B91F2D.xm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6_32A40E4F.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07_7BCF369F.xm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7"/>
          <p:cNvSpPr txBox="1">
            <a:spLocks noGrp="1"/>
          </p:cNvSpPr>
          <p:nvPr>
            <p:ph type="ctrTitle"/>
          </p:nvPr>
        </p:nvSpPr>
        <p:spPr>
          <a:xfrm>
            <a:off x="232740" y="1279961"/>
            <a:ext cx="8520600" cy="2052600"/>
          </a:xfrm>
          <a:prstGeom prst="rect">
            <a:avLst/>
          </a:prstGeom>
        </p:spPr>
        <p:txBody>
          <a:bodyPr spcFirstLastPara="1" wrap="square" lIns="91425" tIns="91425" rIns="91425" bIns="91425" anchor="ctr" anchorCtr="0">
            <a:normAutofit/>
          </a:bodyPr>
          <a:lstStyle/>
          <a:p>
            <a:r>
              <a:rPr lang="en-US"/>
              <a:t>Keeping on top of Hybrid-Cloud usage with Apache Pulsar</a:t>
            </a:r>
          </a:p>
        </p:txBody>
      </p:sp>
      <p:pic>
        <p:nvPicPr>
          <p:cNvPr id="3" name="Picture 2" descr="A person smiling for the camera&#10;&#10;Description automatically generated with medium confidence">
            <a:extLst>
              <a:ext uri="{FF2B5EF4-FFF2-40B4-BE49-F238E27FC236}">
                <a16:creationId xmlns:a16="http://schemas.microsoft.com/office/drawing/2014/main" id="{816DE97F-FAA6-C6BB-6BF3-16C862BFD6A2}"/>
              </a:ext>
            </a:extLst>
          </p:cNvPr>
          <p:cNvPicPr>
            <a:picLocks noChangeAspect="1"/>
          </p:cNvPicPr>
          <p:nvPr/>
        </p:nvPicPr>
        <p:blipFill>
          <a:blip r:embed="rId4"/>
          <a:stretch>
            <a:fillRect/>
          </a:stretch>
        </p:blipFill>
        <p:spPr>
          <a:xfrm>
            <a:off x="253961" y="3285865"/>
            <a:ext cx="1652356" cy="1655570"/>
          </a:xfrm>
          <a:prstGeom prst="rect">
            <a:avLst/>
          </a:prstGeom>
        </p:spPr>
      </p:pic>
      <p:sp>
        <p:nvSpPr>
          <p:cNvPr id="4" name="TextBox 3">
            <a:extLst>
              <a:ext uri="{FF2B5EF4-FFF2-40B4-BE49-F238E27FC236}">
                <a16:creationId xmlns:a16="http://schemas.microsoft.com/office/drawing/2014/main" id="{AE493AD0-CDD6-480B-CE1D-54D0377CDC5B}"/>
              </a:ext>
            </a:extLst>
          </p:cNvPr>
          <p:cNvSpPr txBox="1"/>
          <p:nvPr/>
        </p:nvSpPr>
        <p:spPr>
          <a:xfrm>
            <a:off x="1970398" y="3605818"/>
            <a:ext cx="2393922" cy="1015663"/>
          </a:xfrm>
          <a:prstGeom prst="rect">
            <a:avLst/>
          </a:prstGeom>
          <a:noFill/>
        </p:spPr>
        <p:txBody>
          <a:bodyPr wrap="square" rtlCol="0">
            <a:spAutoFit/>
          </a:bodyPr>
          <a:lstStyle/>
          <a:p>
            <a:pPr algn="l"/>
            <a:r>
              <a:rPr lang="en-IN" sz="1600" b="1" i="0" u="none" strike="noStrike" err="1">
                <a:solidFill>
                  <a:srgbClr val="333333"/>
                </a:solidFill>
                <a:effectLst/>
                <a:latin typeface="+mj-lt"/>
              </a:rPr>
              <a:t>Shivji</a:t>
            </a:r>
            <a:r>
              <a:rPr lang="en-IN" sz="1600" b="1" i="0" u="none" strike="noStrike">
                <a:solidFill>
                  <a:srgbClr val="333333"/>
                </a:solidFill>
                <a:effectLst/>
                <a:latin typeface="+mj-lt"/>
              </a:rPr>
              <a:t> Kumar Jha</a:t>
            </a:r>
          </a:p>
          <a:p>
            <a:pPr algn="l"/>
            <a:endParaRPr lang="en-IN" sz="1600" b="1" i="0" u="none" strike="noStrike">
              <a:solidFill>
                <a:srgbClr val="333333"/>
              </a:solidFill>
              <a:effectLst/>
              <a:latin typeface="+mj-lt"/>
            </a:endParaRPr>
          </a:p>
          <a:p>
            <a:pPr algn="l"/>
            <a:r>
              <a:rPr lang="en-IN" sz="1400" b="0" i="1" u="none" strike="noStrike">
                <a:solidFill>
                  <a:srgbClr val="333333"/>
                </a:solidFill>
                <a:effectLst/>
                <a:latin typeface="+mj-lt"/>
              </a:rPr>
              <a:t>Staff Engineer at Nutanix, </a:t>
            </a:r>
          </a:p>
          <a:p>
            <a:pPr algn="l"/>
            <a:r>
              <a:rPr lang="en-IN" i="1">
                <a:solidFill>
                  <a:srgbClr val="333333"/>
                </a:solidFill>
                <a:latin typeface="+mj-lt"/>
              </a:rPr>
              <a:t>Apache Pulsar Contributor</a:t>
            </a:r>
            <a:endParaRPr lang="en-IN" sz="1400" b="0" i="1" u="none" strike="noStrike">
              <a:solidFill>
                <a:srgbClr val="333333"/>
              </a:solidFill>
              <a:effectLst/>
              <a:latin typeface="+mj-lt"/>
            </a:endParaRPr>
          </a:p>
        </p:txBody>
      </p:sp>
      <p:sp>
        <p:nvSpPr>
          <p:cNvPr id="7" name="TextBox 6">
            <a:extLst>
              <a:ext uri="{FF2B5EF4-FFF2-40B4-BE49-F238E27FC236}">
                <a16:creationId xmlns:a16="http://schemas.microsoft.com/office/drawing/2014/main" id="{8A12D6B3-2DCB-BFBB-BA24-7C7CE50BD0E5}"/>
              </a:ext>
            </a:extLst>
          </p:cNvPr>
          <p:cNvSpPr txBox="1"/>
          <p:nvPr/>
        </p:nvSpPr>
        <p:spPr>
          <a:xfrm>
            <a:off x="6359418" y="3605818"/>
            <a:ext cx="2393922" cy="800219"/>
          </a:xfrm>
          <a:prstGeom prst="rect">
            <a:avLst/>
          </a:prstGeom>
          <a:noFill/>
        </p:spPr>
        <p:txBody>
          <a:bodyPr wrap="square" rtlCol="0">
            <a:spAutoFit/>
          </a:bodyPr>
          <a:lstStyle/>
          <a:p>
            <a:pPr algn="l"/>
            <a:r>
              <a:rPr lang="en-IN" sz="1600" b="1" i="0" u="none" strike="noStrike" err="1">
                <a:solidFill>
                  <a:srgbClr val="333333"/>
                </a:solidFill>
                <a:effectLst/>
                <a:latin typeface="+mj-lt"/>
              </a:rPr>
              <a:t>Tarun</a:t>
            </a:r>
            <a:r>
              <a:rPr lang="en-IN" sz="1600" b="1" i="0" u="none" strike="noStrike">
                <a:solidFill>
                  <a:srgbClr val="333333"/>
                </a:solidFill>
                <a:effectLst/>
                <a:latin typeface="+mj-lt"/>
              </a:rPr>
              <a:t> </a:t>
            </a:r>
            <a:r>
              <a:rPr lang="en-IN" sz="1600" b="1" i="0" u="none" strike="noStrike" err="1">
                <a:solidFill>
                  <a:srgbClr val="333333"/>
                </a:solidFill>
                <a:effectLst/>
                <a:latin typeface="+mj-lt"/>
              </a:rPr>
              <a:t>Annapareddy</a:t>
            </a:r>
            <a:endParaRPr lang="en-IN" sz="1600" b="1" i="0" u="none" strike="noStrike">
              <a:solidFill>
                <a:srgbClr val="333333"/>
              </a:solidFill>
              <a:effectLst/>
              <a:latin typeface="+mj-lt"/>
            </a:endParaRPr>
          </a:p>
          <a:p>
            <a:pPr algn="l"/>
            <a:endParaRPr lang="en-IN" sz="1600" b="1">
              <a:solidFill>
                <a:srgbClr val="333333"/>
              </a:solidFill>
              <a:latin typeface="+mj-lt"/>
            </a:endParaRPr>
          </a:p>
          <a:p>
            <a:pPr algn="l"/>
            <a:r>
              <a:rPr lang="en-IN" b="0" i="1" u="none" strike="noStrike">
                <a:solidFill>
                  <a:srgbClr val="333333"/>
                </a:solidFill>
                <a:effectLst/>
                <a:latin typeface="+mj-lt"/>
              </a:rPr>
              <a:t>MTS-3 at Nutanix</a:t>
            </a:r>
            <a:endParaRPr lang="en-IN" b="1" i="0" u="none" strike="noStrike">
              <a:solidFill>
                <a:srgbClr val="333333"/>
              </a:solidFill>
              <a:effectLst/>
              <a:latin typeface="+mj-lt"/>
            </a:endParaRPr>
          </a:p>
        </p:txBody>
      </p:sp>
      <p:pic>
        <p:nvPicPr>
          <p:cNvPr id="11" name="Picture 10" descr="A picture containing person, person&#10;&#10;Description automatically generated">
            <a:extLst>
              <a:ext uri="{FF2B5EF4-FFF2-40B4-BE49-F238E27FC236}">
                <a16:creationId xmlns:a16="http://schemas.microsoft.com/office/drawing/2014/main" id="{B7441913-AEDF-AF4B-6555-E6BD10D8E650}"/>
              </a:ext>
            </a:extLst>
          </p:cNvPr>
          <p:cNvPicPr>
            <a:picLocks noChangeAspect="1"/>
          </p:cNvPicPr>
          <p:nvPr/>
        </p:nvPicPr>
        <p:blipFill>
          <a:blip r:embed="rId5"/>
          <a:stretch>
            <a:fillRect/>
          </a:stretch>
        </p:blipFill>
        <p:spPr>
          <a:xfrm>
            <a:off x="4572000" y="3332561"/>
            <a:ext cx="1652356" cy="165557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751879"/>
            <a:ext cx="8520600" cy="572700"/>
          </a:xfrm>
          <a:prstGeom prst="rect">
            <a:avLst/>
          </a:prstGeom>
        </p:spPr>
        <p:txBody>
          <a:bodyPr spcFirstLastPara="1" wrap="square" lIns="91425" tIns="91425" rIns="91425" bIns="91425" anchor="ctr" anchorCtr="0">
            <a:normAutofit fontScale="90000"/>
          </a:bodyPr>
          <a:lstStyle/>
          <a:p>
            <a:r>
              <a:rPr lang="en-US"/>
              <a:t>Multi-Cloud : Choose the best features</a:t>
            </a:r>
          </a:p>
        </p:txBody>
      </p:sp>
      <p:pic>
        <p:nvPicPr>
          <p:cNvPr id="3" name="Picture 2" descr="Shape, arrow&#10;&#10;Description automatically generated">
            <a:extLst>
              <a:ext uri="{FF2B5EF4-FFF2-40B4-BE49-F238E27FC236}">
                <a16:creationId xmlns:a16="http://schemas.microsoft.com/office/drawing/2014/main" id="{9DBCA395-D9E5-9AD5-C5C1-BC9AD2520C01}"/>
              </a:ext>
            </a:extLst>
          </p:cNvPr>
          <p:cNvPicPr>
            <a:picLocks noChangeAspect="1"/>
          </p:cNvPicPr>
          <p:nvPr/>
        </p:nvPicPr>
        <p:blipFill>
          <a:blip r:embed="rId3"/>
          <a:stretch>
            <a:fillRect/>
          </a:stretch>
        </p:blipFill>
        <p:spPr>
          <a:xfrm>
            <a:off x="1148319" y="1939993"/>
            <a:ext cx="1884916" cy="1178755"/>
          </a:xfrm>
          <a:prstGeom prst="rect">
            <a:avLst/>
          </a:prstGeom>
        </p:spPr>
      </p:pic>
      <p:pic>
        <p:nvPicPr>
          <p:cNvPr id="6" name="Picture 5" descr="Icon&#10;&#10;Description automatically generated">
            <a:extLst>
              <a:ext uri="{FF2B5EF4-FFF2-40B4-BE49-F238E27FC236}">
                <a16:creationId xmlns:a16="http://schemas.microsoft.com/office/drawing/2014/main" id="{90DF5D50-4381-C2FA-2A06-83E5190873DB}"/>
              </a:ext>
            </a:extLst>
          </p:cNvPr>
          <p:cNvPicPr>
            <a:picLocks noChangeAspect="1"/>
          </p:cNvPicPr>
          <p:nvPr/>
        </p:nvPicPr>
        <p:blipFill>
          <a:blip r:embed="rId4"/>
          <a:stretch>
            <a:fillRect/>
          </a:stretch>
        </p:blipFill>
        <p:spPr>
          <a:xfrm>
            <a:off x="3629545" y="1893778"/>
            <a:ext cx="1929513" cy="1189664"/>
          </a:xfrm>
          <a:prstGeom prst="rect">
            <a:avLst/>
          </a:prstGeom>
        </p:spPr>
      </p:pic>
      <p:pic>
        <p:nvPicPr>
          <p:cNvPr id="8" name="Picture 7" descr="Icon&#10;&#10;Description automatically generated">
            <a:extLst>
              <a:ext uri="{FF2B5EF4-FFF2-40B4-BE49-F238E27FC236}">
                <a16:creationId xmlns:a16="http://schemas.microsoft.com/office/drawing/2014/main" id="{10E1E3CC-7305-997F-86EB-53AF5D21B31C}"/>
              </a:ext>
            </a:extLst>
          </p:cNvPr>
          <p:cNvPicPr>
            <a:picLocks noChangeAspect="1"/>
          </p:cNvPicPr>
          <p:nvPr/>
        </p:nvPicPr>
        <p:blipFill>
          <a:blip r:embed="rId5"/>
          <a:stretch>
            <a:fillRect/>
          </a:stretch>
        </p:blipFill>
        <p:spPr>
          <a:xfrm>
            <a:off x="6052882" y="1893778"/>
            <a:ext cx="1884916" cy="1189664"/>
          </a:xfrm>
          <a:prstGeom prst="rect">
            <a:avLst/>
          </a:prstGeom>
        </p:spPr>
      </p:pic>
      <p:sp>
        <p:nvSpPr>
          <p:cNvPr id="12" name="TextBox 11">
            <a:extLst>
              <a:ext uri="{FF2B5EF4-FFF2-40B4-BE49-F238E27FC236}">
                <a16:creationId xmlns:a16="http://schemas.microsoft.com/office/drawing/2014/main" id="{8E229A4F-173D-C3C2-9DF4-C2EB06C875E5}"/>
              </a:ext>
            </a:extLst>
          </p:cNvPr>
          <p:cNvSpPr txBox="1"/>
          <p:nvPr/>
        </p:nvSpPr>
        <p:spPr>
          <a:xfrm>
            <a:off x="1041992" y="3083442"/>
            <a:ext cx="2296632" cy="307777"/>
          </a:xfrm>
          <a:prstGeom prst="rect">
            <a:avLst/>
          </a:prstGeom>
          <a:noFill/>
        </p:spPr>
        <p:txBody>
          <a:bodyPr wrap="square" rtlCol="0">
            <a:spAutoFit/>
          </a:bodyPr>
          <a:lstStyle/>
          <a:p>
            <a:r>
              <a:rPr lang="en-US">
                <a:solidFill>
                  <a:srgbClr val="00B050"/>
                </a:solidFill>
              </a:rPr>
              <a:t>Best for Web Applications</a:t>
            </a:r>
          </a:p>
        </p:txBody>
      </p:sp>
      <p:sp>
        <p:nvSpPr>
          <p:cNvPr id="13" name="TextBox 12">
            <a:extLst>
              <a:ext uri="{FF2B5EF4-FFF2-40B4-BE49-F238E27FC236}">
                <a16:creationId xmlns:a16="http://schemas.microsoft.com/office/drawing/2014/main" id="{A3DC2A31-7491-94E1-6050-7F2FF6C52D41}"/>
              </a:ext>
            </a:extLst>
          </p:cNvPr>
          <p:cNvSpPr txBox="1"/>
          <p:nvPr/>
        </p:nvSpPr>
        <p:spPr>
          <a:xfrm>
            <a:off x="3629546" y="3083442"/>
            <a:ext cx="2250263" cy="307777"/>
          </a:xfrm>
          <a:prstGeom prst="rect">
            <a:avLst/>
          </a:prstGeom>
          <a:noFill/>
        </p:spPr>
        <p:txBody>
          <a:bodyPr wrap="square" rtlCol="0">
            <a:spAutoFit/>
          </a:bodyPr>
          <a:lstStyle/>
          <a:p>
            <a:r>
              <a:rPr lang="en-US">
                <a:solidFill>
                  <a:srgbClr val="00B050"/>
                </a:solidFill>
              </a:rPr>
              <a:t>Best for big data analytics</a:t>
            </a:r>
          </a:p>
        </p:txBody>
      </p:sp>
      <p:sp>
        <p:nvSpPr>
          <p:cNvPr id="15" name="TextBox 14">
            <a:extLst>
              <a:ext uri="{FF2B5EF4-FFF2-40B4-BE49-F238E27FC236}">
                <a16:creationId xmlns:a16="http://schemas.microsoft.com/office/drawing/2014/main" id="{49BE57EC-CC39-E53D-4F34-BC28143BFB3A}"/>
              </a:ext>
            </a:extLst>
          </p:cNvPr>
          <p:cNvSpPr txBox="1"/>
          <p:nvPr/>
        </p:nvSpPr>
        <p:spPr>
          <a:xfrm>
            <a:off x="6052882" y="3083442"/>
            <a:ext cx="2378740" cy="307777"/>
          </a:xfrm>
          <a:prstGeom prst="rect">
            <a:avLst/>
          </a:prstGeom>
          <a:noFill/>
        </p:spPr>
        <p:txBody>
          <a:bodyPr wrap="square" rtlCol="0">
            <a:spAutoFit/>
          </a:bodyPr>
          <a:lstStyle/>
          <a:p>
            <a:r>
              <a:rPr lang="en-US">
                <a:solidFill>
                  <a:srgbClr val="00B050"/>
                </a:solidFill>
              </a:rPr>
              <a:t>Best for Microsoft Products</a:t>
            </a:r>
          </a:p>
        </p:txBody>
      </p:sp>
      <p:sp>
        <p:nvSpPr>
          <p:cNvPr id="17" name="TextBox 16">
            <a:extLst>
              <a:ext uri="{FF2B5EF4-FFF2-40B4-BE49-F238E27FC236}">
                <a16:creationId xmlns:a16="http://schemas.microsoft.com/office/drawing/2014/main" id="{4CC53074-0B86-4B00-C7AA-FD0E3975E06C}"/>
              </a:ext>
            </a:extLst>
          </p:cNvPr>
          <p:cNvSpPr txBox="1"/>
          <p:nvPr/>
        </p:nvSpPr>
        <p:spPr>
          <a:xfrm>
            <a:off x="6879269" y="4614530"/>
            <a:ext cx="2094615" cy="307777"/>
          </a:xfrm>
          <a:prstGeom prst="rect">
            <a:avLst/>
          </a:prstGeom>
          <a:noFill/>
        </p:spPr>
        <p:txBody>
          <a:bodyPr wrap="square" rtlCol="0">
            <a:spAutoFit/>
          </a:bodyPr>
          <a:lstStyle/>
          <a:p>
            <a:r>
              <a:rPr lang="en-IN">
                <a:solidFill>
                  <a:srgbClr val="0F0F0F"/>
                </a:solidFill>
                <a:latin typeface="Roboto" panose="020F0502020204030204" pitchFamily="34" charset="0"/>
                <a:hlinkClick r:id="rId6"/>
              </a:rPr>
              <a:t>https://bit.ly/2W9UEq6</a:t>
            </a:r>
            <a:endParaRPr lang="en-US"/>
          </a:p>
        </p:txBody>
      </p:sp>
      <p:pic>
        <p:nvPicPr>
          <p:cNvPr id="19" name="Picture 18" descr="Shape, square&#10;&#10;Description automatically generated">
            <a:extLst>
              <a:ext uri="{FF2B5EF4-FFF2-40B4-BE49-F238E27FC236}">
                <a16:creationId xmlns:a16="http://schemas.microsoft.com/office/drawing/2014/main" id="{9277BEED-D1F0-12EE-F764-CE8860CDEE4A}"/>
              </a:ext>
            </a:extLst>
          </p:cNvPr>
          <p:cNvPicPr>
            <a:picLocks noChangeAspect="1"/>
          </p:cNvPicPr>
          <p:nvPr/>
        </p:nvPicPr>
        <p:blipFill>
          <a:blip r:embed="rId7"/>
          <a:stretch>
            <a:fillRect/>
          </a:stretch>
        </p:blipFill>
        <p:spPr>
          <a:xfrm>
            <a:off x="6719781" y="3375842"/>
            <a:ext cx="829340" cy="638521"/>
          </a:xfrm>
          <a:prstGeom prst="rect">
            <a:avLst/>
          </a:prstGeom>
        </p:spPr>
      </p:pic>
      <p:pic>
        <p:nvPicPr>
          <p:cNvPr id="22" name="Graphic 21" descr="Computer outline">
            <a:extLst>
              <a:ext uri="{FF2B5EF4-FFF2-40B4-BE49-F238E27FC236}">
                <a16:creationId xmlns:a16="http://schemas.microsoft.com/office/drawing/2014/main" id="{DF228859-D6E2-9C79-CBE0-8FABF30D1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33575" y="3346617"/>
            <a:ext cx="914400" cy="914400"/>
          </a:xfrm>
          <a:prstGeom prst="rect">
            <a:avLst/>
          </a:prstGeom>
        </p:spPr>
      </p:pic>
      <p:pic>
        <p:nvPicPr>
          <p:cNvPr id="26" name="Graphic 25" descr="Research with solid fill">
            <a:extLst>
              <a:ext uri="{FF2B5EF4-FFF2-40B4-BE49-F238E27FC236}">
                <a16:creationId xmlns:a16="http://schemas.microsoft.com/office/drawing/2014/main" id="{F46D5FDD-B249-C7BA-29FA-8B21BB6C02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37097" y="3358710"/>
            <a:ext cx="914400" cy="809257"/>
          </a:xfrm>
          <a:prstGeom prst="rect">
            <a:avLst/>
          </a:prstGeom>
        </p:spPr>
      </p:pic>
      <p:sp>
        <p:nvSpPr>
          <p:cNvPr id="2" name="Slide Number Placeholder 1">
            <a:extLst>
              <a:ext uri="{FF2B5EF4-FFF2-40B4-BE49-F238E27FC236}">
                <a16:creationId xmlns:a16="http://schemas.microsoft.com/office/drawing/2014/main" id="{B815AA21-97AD-2EA4-4797-972604C1D8D5}"/>
              </a:ext>
            </a:extLst>
          </p:cNvPr>
          <p:cNvSpPr>
            <a:spLocks noGrp="1"/>
          </p:cNvSpPr>
          <p:nvPr>
            <p:ph type="sldNum" idx="12"/>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90380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661328"/>
            <a:ext cx="8520600" cy="572700"/>
          </a:xfrm>
          <a:prstGeom prst="rect">
            <a:avLst/>
          </a:prstGeom>
        </p:spPr>
        <p:txBody>
          <a:bodyPr spcFirstLastPara="1" wrap="square" lIns="91425" tIns="91425" rIns="91425" bIns="91425" anchor="ctr" anchorCtr="0">
            <a:normAutofit fontScale="90000"/>
          </a:bodyPr>
          <a:lstStyle/>
          <a:p>
            <a:r>
              <a:rPr lang="en-US"/>
              <a:t>Need for a Single plane of view</a:t>
            </a:r>
          </a:p>
        </p:txBody>
      </p:sp>
      <p:pic>
        <p:nvPicPr>
          <p:cNvPr id="7" name="Picture 6" descr="Graphical user interface, text&#10;&#10;Description automatically generated">
            <a:extLst>
              <a:ext uri="{FF2B5EF4-FFF2-40B4-BE49-F238E27FC236}">
                <a16:creationId xmlns:a16="http://schemas.microsoft.com/office/drawing/2014/main" id="{FF24A2BD-B5B2-487F-F9A6-113596EAAD0D}"/>
              </a:ext>
            </a:extLst>
          </p:cNvPr>
          <p:cNvPicPr>
            <a:picLocks noChangeAspect="1"/>
          </p:cNvPicPr>
          <p:nvPr/>
        </p:nvPicPr>
        <p:blipFill>
          <a:blip r:embed="rId4"/>
          <a:stretch>
            <a:fillRect/>
          </a:stretch>
        </p:blipFill>
        <p:spPr>
          <a:xfrm>
            <a:off x="3480093" y="1224206"/>
            <a:ext cx="1980315" cy="1541721"/>
          </a:xfrm>
          <a:prstGeom prst="rect">
            <a:avLst/>
          </a:prstGeom>
        </p:spPr>
      </p:pic>
      <p:pic>
        <p:nvPicPr>
          <p:cNvPr id="4109" name="Picture 13">
            <a:extLst>
              <a:ext uri="{FF2B5EF4-FFF2-40B4-BE49-F238E27FC236}">
                <a16:creationId xmlns:a16="http://schemas.microsoft.com/office/drawing/2014/main" id="{AD077AF1-10C3-2545-73D6-16BEBB3CE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247" y="3278122"/>
            <a:ext cx="1027813" cy="688227"/>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a:extLst>
              <a:ext uri="{FF2B5EF4-FFF2-40B4-BE49-F238E27FC236}">
                <a16:creationId xmlns:a16="http://schemas.microsoft.com/office/drawing/2014/main" id="{27C12BA3-472C-B2E9-F2ED-42A152DF2D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8767" y="3332550"/>
            <a:ext cx="1027813" cy="688227"/>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17">
            <a:extLst>
              <a:ext uri="{FF2B5EF4-FFF2-40B4-BE49-F238E27FC236}">
                <a16:creationId xmlns:a16="http://schemas.microsoft.com/office/drawing/2014/main" id="{697AC571-6ABC-DF9D-FBC7-6ECACE73F5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8251" y="3291540"/>
            <a:ext cx="1027813" cy="692573"/>
          </a:xfrm>
          <a:prstGeom prst="rect">
            <a:avLst/>
          </a:prstGeom>
          <a:noFill/>
          <a:extLst>
            <a:ext uri="{909E8E84-426E-40DD-AFC4-6F175D3DCCD1}">
              <a14:hiddenFill xmlns:a14="http://schemas.microsoft.com/office/drawing/2010/main">
                <a:solidFill>
                  <a:srgbClr val="FFFFFF"/>
                </a:solidFill>
              </a14:hiddenFill>
            </a:ext>
          </a:extLst>
        </p:spPr>
      </p:pic>
      <p:pic>
        <p:nvPicPr>
          <p:cNvPr id="4117" name="Picture 21">
            <a:extLst>
              <a:ext uri="{FF2B5EF4-FFF2-40B4-BE49-F238E27FC236}">
                <a16:creationId xmlns:a16="http://schemas.microsoft.com/office/drawing/2014/main" id="{B3CDAD34-32F6-EA09-4A1E-49783EDDC6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4998" y="3280371"/>
            <a:ext cx="1027813" cy="683731"/>
          </a:xfrm>
          <a:prstGeom prst="rect">
            <a:avLst/>
          </a:prstGeom>
          <a:noFill/>
          <a:extLst>
            <a:ext uri="{909E8E84-426E-40DD-AFC4-6F175D3DCCD1}">
              <a14:hiddenFill xmlns:a14="http://schemas.microsoft.com/office/drawing/2010/main">
                <a:solidFill>
                  <a:srgbClr val="FFFFFF"/>
                </a:solidFill>
              </a14:hiddenFill>
            </a:ext>
          </a:extLst>
        </p:spPr>
      </p:pic>
      <p:pic>
        <p:nvPicPr>
          <p:cNvPr id="4119" name="Picture 23">
            <a:extLst>
              <a:ext uri="{FF2B5EF4-FFF2-40B4-BE49-F238E27FC236}">
                <a16:creationId xmlns:a16="http://schemas.microsoft.com/office/drawing/2014/main" id="{FDF56A91-C552-2BBB-03A7-BB8EC76D26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771" y="3439241"/>
            <a:ext cx="1022501" cy="54116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9602A47-846A-C775-45B5-F38CC3147225}"/>
              </a:ext>
            </a:extLst>
          </p:cNvPr>
          <p:cNvCxnSpPr>
            <a:cxnSpLocks/>
          </p:cNvCxnSpPr>
          <p:nvPr/>
        </p:nvCxnSpPr>
        <p:spPr>
          <a:xfrm>
            <a:off x="1483545" y="2877005"/>
            <a:ext cx="1" cy="385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4CA673-78B6-B953-087A-0CBD8F15E5E1}"/>
              </a:ext>
            </a:extLst>
          </p:cNvPr>
          <p:cNvCxnSpPr>
            <a:cxnSpLocks/>
          </p:cNvCxnSpPr>
          <p:nvPr/>
        </p:nvCxnSpPr>
        <p:spPr>
          <a:xfrm>
            <a:off x="5460408" y="2869347"/>
            <a:ext cx="0" cy="37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C6AEC3-4CDE-DE06-C9C0-E92588DA0228}"/>
              </a:ext>
            </a:extLst>
          </p:cNvPr>
          <p:cNvCxnSpPr/>
          <p:nvPr/>
        </p:nvCxnSpPr>
        <p:spPr>
          <a:xfrm>
            <a:off x="7347836" y="2877003"/>
            <a:ext cx="0" cy="37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42A94A1-CF78-F845-6E3F-5E5D9E8E0E0C}"/>
              </a:ext>
            </a:extLst>
          </p:cNvPr>
          <p:cNvSpPr txBox="1"/>
          <p:nvPr/>
        </p:nvSpPr>
        <p:spPr>
          <a:xfrm>
            <a:off x="815396" y="3998135"/>
            <a:ext cx="1871329" cy="738664"/>
          </a:xfrm>
          <a:prstGeom prst="rect">
            <a:avLst/>
          </a:prstGeom>
          <a:noFill/>
        </p:spPr>
        <p:txBody>
          <a:bodyPr wrap="square" rtlCol="0">
            <a:spAutoFit/>
          </a:bodyPr>
          <a:lstStyle/>
          <a:p>
            <a:r>
              <a:rPr lang="en-US" dirty="0"/>
              <a:t>Lack of Unified Visibility Across Cloud Boundaries</a:t>
            </a:r>
          </a:p>
        </p:txBody>
      </p:sp>
      <p:sp>
        <p:nvSpPr>
          <p:cNvPr id="36" name="TextBox 35">
            <a:extLst>
              <a:ext uri="{FF2B5EF4-FFF2-40B4-BE49-F238E27FC236}">
                <a16:creationId xmlns:a16="http://schemas.microsoft.com/office/drawing/2014/main" id="{A5AEC1B2-7E77-118F-D97B-22EE032A4705}"/>
              </a:ext>
            </a:extLst>
          </p:cNvPr>
          <p:cNvSpPr txBox="1"/>
          <p:nvPr/>
        </p:nvSpPr>
        <p:spPr>
          <a:xfrm>
            <a:off x="3062471" y="4082123"/>
            <a:ext cx="1407781" cy="523220"/>
          </a:xfrm>
          <a:prstGeom prst="rect">
            <a:avLst/>
          </a:prstGeom>
          <a:noFill/>
        </p:spPr>
        <p:txBody>
          <a:bodyPr wrap="square" rtlCol="0">
            <a:spAutoFit/>
          </a:bodyPr>
          <a:lstStyle/>
          <a:p>
            <a:r>
              <a:rPr lang="en-US"/>
              <a:t>Infrastructure</a:t>
            </a:r>
          </a:p>
          <a:p>
            <a:r>
              <a:rPr lang="en-US"/>
              <a:t>Complexity</a:t>
            </a:r>
          </a:p>
        </p:txBody>
      </p:sp>
      <p:sp>
        <p:nvSpPr>
          <p:cNvPr id="37" name="TextBox 36">
            <a:extLst>
              <a:ext uri="{FF2B5EF4-FFF2-40B4-BE49-F238E27FC236}">
                <a16:creationId xmlns:a16="http://schemas.microsoft.com/office/drawing/2014/main" id="{A308F2EA-A764-94FA-538E-533AB4C07CBA}"/>
              </a:ext>
            </a:extLst>
          </p:cNvPr>
          <p:cNvSpPr txBox="1"/>
          <p:nvPr/>
        </p:nvSpPr>
        <p:spPr>
          <a:xfrm>
            <a:off x="4673756" y="4069686"/>
            <a:ext cx="1871329" cy="523220"/>
          </a:xfrm>
          <a:prstGeom prst="rect">
            <a:avLst/>
          </a:prstGeom>
          <a:noFill/>
        </p:spPr>
        <p:txBody>
          <a:bodyPr wrap="square" rtlCol="0">
            <a:spAutoFit/>
          </a:bodyPr>
          <a:lstStyle/>
          <a:p>
            <a:r>
              <a:rPr lang="en-US"/>
              <a:t>Complicated Compliance Auditing</a:t>
            </a:r>
          </a:p>
        </p:txBody>
      </p:sp>
      <p:sp>
        <p:nvSpPr>
          <p:cNvPr id="38" name="TextBox 37">
            <a:extLst>
              <a:ext uri="{FF2B5EF4-FFF2-40B4-BE49-F238E27FC236}">
                <a16:creationId xmlns:a16="http://schemas.microsoft.com/office/drawing/2014/main" id="{E2734D7A-E238-58DA-521E-B7BC40E8EA74}"/>
              </a:ext>
            </a:extLst>
          </p:cNvPr>
          <p:cNvSpPr txBox="1"/>
          <p:nvPr/>
        </p:nvSpPr>
        <p:spPr>
          <a:xfrm>
            <a:off x="6985001" y="4065771"/>
            <a:ext cx="1274431" cy="307777"/>
          </a:xfrm>
          <a:prstGeom prst="rect">
            <a:avLst/>
          </a:prstGeom>
          <a:noFill/>
        </p:spPr>
        <p:txBody>
          <a:bodyPr wrap="square" rtlCol="0">
            <a:spAutoFit/>
          </a:bodyPr>
          <a:lstStyle/>
          <a:p>
            <a:r>
              <a:rPr lang="en-US"/>
              <a:t>Skill Gap</a:t>
            </a:r>
          </a:p>
        </p:txBody>
      </p:sp>
      <p:cxnSp>
        <p:nvCxnSpPr>
          <p:cNvPr id="44" name="Straight Connector 43">
            <a:extLst>
              <a:ext uri="{FF2B5EF4-FFF2-40B4-BE49-F238E27FC236}">
                <a16:creationId xmlns:a16="http://schemas.microsoft.com/office/drawing/2014/main" id="{61B9D816-3570-127F-ADB3-A5DBD59E9188}"/>
              </a:ext>
            </a:extLst>
          </p:cNvPr>
          <p:cNvCxnSpPr/>
          <p:nvPr/>
        </p:nvCxnSpPr>
        <p:spPr>
          <a:xfrm>
            <a:off x="1483545" y="2877005"/>
            <a:ext cx="58642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A58EB1-9144-A6D3-A857-92E8CC6D17BF}"/>
              </a:ext>
            </a:extLst>
          </p:cNvPr>
          <p:cNvCxnSpPr>
            <a:cxnSpLocks/>
          </p:cNvCxnSpPr>
          <p:nvPr/>
        </p:nvCxnSpPr>
        <p:spPr>
          <a:xfrm>
            <a:off x="3692676" y="2877005"/>
            <a:ext cx="1" cy="39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CAA764F-1BB9-C48F-9AC3-F7DEB8DA8AC8}"/>
              </a:ext>
            </a:extLst>
          </p:cNvPr>
          <p:cNvSpPr txBox="1"/>
          <p:nvPr/>
        </p:nvSpPr>
        <p:spPr>
          <a:xfrm>
            <a:off x="4369252" y="4680244"/>
            <a:ext cx="4572000" cy="523220"/>
          </a:xfrm>
          <a:prstGeom prst="rect">
            <a:avLst/>
          </a:prstGeom>
          <a:noFill/>
        </p:spPr>
        <p:txBody>
          <a:bodyPr wrap="square" rtlCol="0">
            <a:spAutoFit/>
          </a:bodyPr>
          <a:lstStyle/>
          <a:p>
            <a:r>
              <a:rPr lang="en-US">
                <a:solidFill>
                  <a:srgbClr val="00B0F0"/>
                </a:solidFill>
                <a:hlinkClick r:id="rId10"/>
              </a:rPr>
              <a:t>https://portal.nutanix.com/page/documents/solutions/list</a:t>
            </a:r>
            <a:endParaRPr lang="en-US">
              <a:solidFill>
                <a:srgbClr val="00B0F0"/>
              </a:solidFill>
            </a:endParaRPr>
          </a:p>
          <a:p>
            <a:endParaRPr lang="en-US">
              <a:solidFill>
                <a:srgbClr val="00B0F0"/>
              </a:solidFill>
            </a:endParaRPr>
          </a:p>
        </p:txBody>
      </p:sp>
      <p:sp>
        <p:nvSpPr>
          <p:cNvPr id="2" name="Slide Number Placeholder 1">
            <a:extLst>
              <a:ext uri="{FF2B5EF4-FFF2-40B4-BE49-F238E27FC236}">
                <a16:creationId xmlns:a16="http://schemas.microsoft.com/office/drawing/2014/main" id="{11643F54-1BDC-7615-0BD3-7DC1135DF733}"/>
              </a:ext>
            </a:extLst>
          </p:cNvPr>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358029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E5A91E-2732-803C-83D8-47FD78FDD5DC}"/>
              </a:ext>
            </a:extLst>
          </p:cNvPr>
          <p:cNvSpPr>
            <a:spLocks noGrp="1"/>
          </p:cNvSpPr>
          <p:nvPr>
            <p:ph type="sldNum" idx="12"/>
          </p:nvPr>
        </p:nvSpPr>
        <p:spPr/>
        <p:txBody>
          <a:bodyPr/>
          <a:lstStyle/>
          <a:p>
            <a:fld id="{00000000-1234-1234-1234-123412341234}" type="slidenum">
              <a:rPr lang="en" smtClean="0"/>
              <a:pPr/>
              <a:t>12</a:t>
            </a:fld>
            <a:endParaRPr lang="en"/>
          </a:p>
        </p:txBody>
      </p:sp>
      <p:sp>
        <p:nvSpPr>
          <p:cNvPr id="3" name="Title 2">
            <a:extLst>
              <a:ext uri="{FF2B5EF4-FFF2-40B4-BE49-F238E27FC236}">
                <a16:creationId xmlns:a16="http://schemas.microsoft.com/office/drawing/2014/main" id="{A8B90B94-BF60-EFDA-B918-0D99C7E07792}"/>
              </a:ext>
            </a:extLst>
          </p:cNvPr>
          <p:cNvSpPr>
            <a:spLocks noGrp="1"/>
          </p:cNvSpPr>
          <p:nvPr>
            <p:ph type="title"/>
          </p:nvPr>
        </p:nvSpPr>
        <p:spPr/>
        <p:txBody>
          <a:bodyPr>
            <a:normAutofit fontScale="90000"/>
          </a:bodyPr>
          <a:lstStyle/>
          <a:p>
            <a:r>
              <a:rPr lang="en-US"/>
              <a:t>Nutanix Cloud Clusters</a:t>
            </a:r>
          </a:p>
        </p:txBody>
      </p:sp>
      <p:sp>
        <p:nvSpPr>
          <p:cNvPr id="5" name="Subtitle 4">
            <a:extLst>
              <a:ext uri="{FF2B5EF4-FFF2-40B4-BE49-F238E27FC236}">
                <a16:creationId xmlns:a16="http://schemas.microsoft.com/office/drawing/2014/main" id="{C9B56879-7490-EFC7-53FA-188FCA8D3F0B}"/>
              </a:ext>
            </a:extLst>
          </p:cNvPr>
          <p:cNvSpPr>
            <a:spLocks noGrp="1"/>
          </p:cNvSpPr>
          <p:nvPr>
            <p:ph type="subTitle" idx="1"/>
          </p:nvPr>
        </p:nvSpPr>
        <p:spPr>
          <a:xfrm>
            <a:off x="4318612" y="1732834"/>
            <a:ext cx="4825387" cy="2553972"/>
          </a:xfrm>
        </p:spPr>
        <p:txBody>
          <a:bodyPr>
            <a:normAutofit/>
          </a:bodyPr>
          <a:lstStyle/>
          <a:p>
            <a:pPr>
              <a:buFont typeface="Wingdings" pitchFamily="2" charset="2"/>
              <a:buChar char="Ø"/>
            </a:pPr>
            <a:r>
              <a:rPr lang="en-US" dirty="0">
                <a:solidFill>
                  <a:schemeClr val="tx1"/>
                </a:solidFill>
                <a:latin typeface="+mn-lt"/>
              </a:rPr>
              <a:t>All your Clusters, On-Premises and Public can be operated as a single cloud </a:t>
            </a:r>
          </a:p>
          <a:p>
            <a:pPr>
              <a:buFont typeface="Wingdings" pitchFamily="2" charset="2"/>
              <a:buChar char="Ø"/>
            </a:pPr>
            <a:r>
              <a:rPr lang="en-US" dirty="0">
                <a:solidFill>
                  <a:schemeClr val="tx1"/>
                </a:solidFill>
                <a:latin typeface="+mn-lt"/>
              </a:rPr>
              <a:t>Seamless Application movement without any code changes</a:t>
            </a:r>
          </a:p>
          <a:p>
            <a:pPr>
              <a:buFont typeface="Wingdings" pitchFamily="2" charset="2"/>
              <a:buChar char="Ø"/>
            </a:pPr>
            <a:r>
              <a:rPr lang="en-US" dirty="0">
                <a:solidFill>
                  <a:schemeClr val="tx1"/>
                </a:solidFill>
                <a:latin typeface="+mn-lt"/>
              </a:rPr>
              <a:t>OnDemand capacity bursting</a:t>
            </a:r>
          </a:p>
          <a:p>
            <a:pPr>
              <a:buFont typeface="Wingdings" pitchFamily="2" charset="2"/>
              <a:buChar char="Ø"/>
            </a:pPr>
            <a:r>
              <a:rPr lang="en-US" dirty="0">
                <a:solidFill>
                  <a:schemeClr val="tx1"/>
                </a:solidFill>
                <a:latin typeface="+mn-lt"/>
              </a:rPr>
              <a:t>Disaster recovery</a:t>
            </a:r>
          </a:p>
        </p:txBody>
      </p:sp>
      <p:pic>
        <p:nvPicPr>
          <p:cNvPr id="9" name="Picture 8" descr="Graphical user interface, application&#10;&#10;Description automatically generated">
            <a:extLst>
              <a:ext uri="{FF2B5EF4-FFF2-40B4-BE49-F238E27FC236}">
                <a16:creationId xmlns:a16="http://schemas.microsoft.com/office/drawing/2014/main" id="{E7FAA7AC-006D-3190-D198-6978BFAF07F1}"/>
              </a:ext>
            </a:extLst>
          </p:cNvPr>
          <p:cNvPicPr>
            <a:picLocks noChangeAspect="1"/>
          </p:cNvPicPr>
          <p:nvPr/>
        </p:nvPicPr>
        <p:blipFill>
          <a:blip r:embed="rId3"/>
          <a:stretch>
            <a:fillRect/>
          </a:stretch>
        </p:blipFill>
        <p:spPr>
          <a:xfrm>
            <a:off x="311701" y="1394460"/>
            <a:ext cx="3895316" cy="3230720"/>
          </a:xfrm>
          <a:prstGeom prst="rect">
            <a:avLst/>
          </a:prstGeom>
        </p:spPr>
      </p:pic>
      <p:sp>
        <p:nvSpPr>
          <p:cNvPr id="10" name="TextBox 9">
            <a:extLst>
              <a:ext uri="{FF2B5EF4-FFF2-40B4-BE49-F238E27FC236}">
                <a16:creationId xmlns:a16="http://schemas.microsoft.com/office/drawing/2014/main" id="{5CEAA377-2299-94CC-0B49-65D311E30E53}"/>
              </a:ext>
            </a:extLst>
          </p:cNvPr>
          <p:cNvSpPr txBox="1"/>
          <p:nvPr/>
        </p:nvSpPr>
        <p:spPr>
          <a:xfrm>
            <a:off x="5100811" y="4710367"/>
            <a:ext cx="4902506" cy="261610"/>
          </a:xfrm>
          <a:prstGeom prst="rect">
            <a:avLst/>
          </a:prstGeom>
          <a:noFill/>
        </p:spPr>
        <p:txBody>
          <a:bodyPr wrap="square" rtlCol="0">
            <a:spAutoFit/>
          </a:bodyPr>
          <a:lstStyle/>
          <a:p>
            <a:r>
              <a:rPr lang="en-US" sz="1100" dirty="0">
                <a:solidFill>
                  <a:schemeClr val="accent1"/>
                </a:solidFill>
              </a:rPr>
              <a:t>https://</a:t>
            </a:r>
            <a:r>
              <a:rPr lang="en-US" sz="1100" dirty="0" err="1">
                <a:solidFill>
                  <a:schemeClr val="accent1"/>
                </a:solidFill>
              </a:rPr>
              <a:t>www.nutanix.com</a:t>
            </a:r>
            <a:r>
              <a:rPr lang="en-US" sz="1100" dirty="0">
                <a:solidFill>
                  <a:schemeClr val="accent1"/>
                </a:solidFill>
              </a:rPr>
              <a:t>/products/</a:t>
            </a:r>
            <a:r>
              <a:rPr lang="en-US" sz="1100" dirty="0" err="1">
                <a:solidFill>
                  <a:schemeClr val="accent1"/>
                </a:solidFill>
              </a:rPr>
              <a:t>nutanix</a:t>
            </a:r>
            <a:r>
              <a:rPr lang="en-US" sz="1100" dirty="0">
                <a:solidFill>
                  <a:schemeClr val="accent1"/>
                </a:solidFill>
              </a:rPr>
              <a:t>-cloud-clusters</a:t>
            </a:r>
          </a:p>
        </p:txBody>
      </p:sp>
    </p:spTree>
    <p:extLst>
      <p:ext uri="{BB962C8B-B14F-4D97-AF65-F5344CB8AC3E}">
        <p14:creationId xmlns:p14="http://schemas.microsoft.com/office/powerpoint/2010/main" val="1240467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7"/>
          <p:cNvSpPr txBox="1">
            <a:spLocks noGrp="1"/>
          </p:cNvSpPr>
          <p:nvPr>
            <p:ph type="ctrTitle"/>
          </p:nvPr>
        </p:nvSpPr>
        <p:spPr>
          <a:xfrm>
            <a:off x="311708" y="1029850"/>
            <a:ext cx="8520600" cy="2052600"/>
          </a:xfrm>
          <a:prstGeom prst="rect">
            <a:avLst/>
          </a:prstGeom>
        </p:spPr>
        <p:txBody>
          <a:bodyPr spcFirstLastPara="1" wrap="square" lIns="91425" tIns="91425" rIns="91425" bIns="91425" anchor="ctr" anchorCtr="0">
            <a:normAutofit/>
          </a:bodyPr>
          <a:lstStyle/>
          <a:p>
            <a:r>
              <a:rPr lang="en-US" dirty="0"/>
              <a:t>Proposed Architecture</a:t>
            </a:r>
            <a:br>
              <a:rPr lang="en-US" dirty="0"/>
            </a:br>
            <a:endParaRPr lang="en-US" dirty="0"/>
          </a:p>
        </p:txBody>
      </p:sp>
      <p:pic>
        <p:nvPicPr>
          <p:cNvPr id="5" name="Picture 4" descr="Logo&#10;&#10;Description automatically generated">
            <a:extLst>
              <a:ext uri="{FF2B5EF4-FFF2-40B4-BE49-F238E27FC236}">
                <a16:creationId xmlns:a16="http://schemas.microsoft.com/office/drawing/2014/main" id="{FE7B52C9-4361-1828-6066-BBFA1C76D9A2}"/>
              </a:ext>
            </a:extLst>
          </p:cNvPr>
          <p:cNvPicPr>
            <a:picLocks noChangeAspect="1"/>
          </p:cNvPicPr>
          <p:nvPr/>
        </p:nvPicPr>
        <p:blipFill>
          <a:blip r:embed="rId3"/>
          <a:stretch>
            <a:fillRect/>
          </a:stretch>
        </p:blipFill>
        <p:spPr>
          <a:xfrm>
            <a:off x="574752" y="2382179"/>
            <a:ext cx="3350477" cy="2423996"/>
          </a:xfrm>
          <a:prstGeom prst="rect">
            <a:avLst/>
          </a:prstGeom>
        </p:spPr>
      </p:pic>
    </p:spTree>
    <p:extLst>
      <p:ext uri="{BB962C8B-B14F-4D97-AF65-F5344CB8AC3E}">
        <p14:creationId xmlns:p14="http://schemas.microsoft.com/office/powerpoint/2010/main" val="3312104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751879"/>
            <a:ext cx="8520600" cy="572700"/>
          </a:xfrm>
          <a:prstGeom prst="rect">
            <a:avLst/>
          </a:prstGeom>
        </p:spPr>
        <p:txBody>
          <a:bodyPr spcFirstLastPara="1" wrap="square" lIns="91425" tIns="91425" rIns="91425" bIns="91425" anchor="ctr" anchorCtr="0">
            <a:normAutofit fontScale="90000"/>
          </a:bodyPr>
          <a:lstStyle/>
          <a:p>
            <a:r>
              <a:rPr lang="en-US"/>
              <a:t>Lambda Architecture</a:t>
            </a:r>
          </a:p>
        </p:txBody>
      </p:sp>
      <p:sp>
        <p:nvSpPr>
          <p:cNvPr id="2" name="Slide Number Placeholder 1">
            <a:extLst>
              <a:ext uri="{FF2B5EF4-FFF2-40B4-BE49-F238E27FC236}">
                <a16:creationId xmlns:a16="http://schemas.microsoft.com/office/drawing/2014/main" id="{D2A89DBF-490F-7732-99C3-44FF45A2AC36}"/>
              </a:ext>
            </a:extLst>
          </p:cNvPr>
          <p:cNvSpPr>
            <a:spLocks noGrp="1"/>
          </p:cNvSpPr>
          <p:nvPr>
            <p:ph type="sldNum" idx="12"/>
          </p:nvPr>
        </p:nvSpPr>
        <p:spPr/>
        <p:txBody>
          <a:bodyPr/>
          <a:lstStyle/>
          <a:p>
            <a:fld id="{00000000-1234-1234-1234-123412341234}" type="slidenum">
              <a:rPr lang="en" smtClean="0"/>
              <a:pPr/>
              <a:t>14</a:t>
            </a:fld>
            <a:endParaRPr lang="en"/>
          </a:p>
        </p:txBody>
      </p:sp>
      <p:sp>
        <p:nvSpPr>
          <p:cNvPr id="3" name="Google Shape;49;p9">
            <a:extLst>
              <a:ext uri="{FF2B5EF4-FFF2-40B4-BE49-F238E27FC236}">
                <a16:creationId xmlns:a16="http://schemas.microsoft.com/office/drawing/2014/main" id="{9A30CCE0-0BF1-BD39-1FB1-BE322E4D2A6B}"/>
              </a:ext>
            </a:extLst>
          </p:cNvPr>
          <p:cNvSpPr txBox="1">
            <a:spLocks noGrp="1"/>
          </p:cNvSpPr>
          <p:nvPr>
            <p:ph type="subTitle" idx="1"/>
          </p:nvPr>
        </p:nvSpPr>
        <p:spPr>
          <a:xfrm>
            <a:off x="311700" y="1368621"/>
            <a:ext cx="8320200" cy="3311623"/>
          </a:xfrm>
          <a:prstGeom prst="rect">
            <a:avLst/>
          </a:prstGeom>
        </p:spPr>
        <p:txBody>
          <a:bodyPr spcFirstLastPara="1" wrap="square" lIns="91425" tIns="91425" rIns="91425" bIns="91425" anchor="t" anchorCtr="0">
            <a:normAutofit fontScale="85000" lnSpcReduction="20000"/>
          </a:bodyPr>
          <a:lstStyle/>
          <a:p>
            <a:pPr marL="285744" indent="-285744">
              <a:spcAft>
                <a:spcPts val="1200"/>
              </a:spcAft>
              <a:buFont typeface="Wingdings" pitchFamily="2" charset="2"/>
              <a:buChar char="Ø"/>
            </a:pPr>
            <a:r>
              <a:rPr lang="en-IN" sz="1600">
                <a:latin typeface="+mn-lt"/>
              </a:rPr>
              <a:t>Unites the benefits of the batch and stream processing techniques.</a:t>
            </a:r>
          </a:p>
          <a:p>
            <a:pPr marL="285744" indent="-285744">
              <a:spcAft>
                <a:spcPts val="1200"/>
              </a:spcAft>
              <a:buFont typeface="Wingdings" pitchFamily="2" charset="2"/>
              <a:buChar char="Ø"/>
            </a:pPr>
            <a:r>
              <a:rPr lang="en-IN" sz="1600">
                <a:latin typeface="+mn-lt"/>
              </a:rPr>
              <a:t>Serve a wide range of use cases and withstands faults well with</a:t>
            </a:r>
          </a:p>
          <a:p>
            <a:pPr marL="742944" lvl="1" indent="-285744">
              <a:spcAft>
                <a:spcPts val="1200"/>
              </a:spcAft>
              <a:buFont typeface="Wingdings" pitchFamily="2" charset="2"/>
              <a:buChar char="Ø"/>
            </a:pPr>
            <a:r>
              <a:rPr lang="en-IN" sz="1600" b="1">
                <a:latin typeface="+mn-lt"/>
              </a:rPr>
              <a:t>Batch Layer </a:t>
            </a:r>
          </a:p>
          <a:p>
            <a:pPr marL="1200150" lvl="2" indent="-285750">
              <a:spcAft>
                <a:spcPts val="1200"/>
              </a:spcAft>
              <a:buFont typeface="Wingdings" pitchFamily="2" charset="2"/>
              <a:buChar char="ü"/>
            </a:pPr>
            <a:r>
              <a:rPr lang="en-IN">
                <a:latin typeface="+mn-lt"/>
              </a:rPr>
              <a:t>High Precision (involved algorithms?)</a:t>
            </a:r>
          </a:p>
          <a:p>
            <a:pPr marL="1200150" lvl="2" indent="-285750">
              <a:spcAft>
                <a:spcPts val="1200"/>
              </a:spcAft>
              <a:buFont typeface="Wingdings" pitchFamily="2" charset="2"/>
              <a:buChar char="ü"/>
            </a:pPr>
            <a:r>
              <a:rPr lang="en-IN">
                <a:latin typeface="+mn-lt"/>
              </a:rPr>
              <a:t>Latency not a concern</a:t>
            </a:r>
          </a:p>
          <a:p>
            <a:pPr marL="1200150" lvl="2" indent="-285750">
              <a:spcAft>
                <a:spcPts val="1200"/>
              </a:spcAft>
              <a:buFont typeface="Wingdings" pitchFamily="2" charset="2"/>
              <a:buChar char="ü"/>
            </a:pPr>
            <a:r>
              <a:rPr lang="en-IN">
                <a:latin typeface="+mn-lt"/>
              </a:rPr>
              <a:t>Think Hadoop!</a:t>
            </a:r>
          </a:p>
          <a:p>
            <a:pPr marL="742944" lvl="1" indent="-285744">
              <a:spcAft>
                <a:spcPts val="1200"/>
              </a:spcAft>
              <a:buFont typeface="Wingdings" pitchFamily="2" charset="2"/>
              <a:buChar char="Ø"/>
            </a:pPr>
            <a:r>
              <a:rPr lang="en-IN" sz="1600" b="1">
                <a:latin typeface="+mn-lt"/>
              </a:rPr>
              <a:t>Speed Layer</a:t>
            </a:r>
          </a:p>
          <a:p>
            <a:pPr marL="1200150" lvl="2" indent="-285750">
              <a:spcAft>
                <a:spcPts val="1200"/>
              </a:spcAft>
              <a:buFont typeface="Wingdings" pitchFamily="2" charset="2"/>
              <a:buChar char="ü"/>
            </a:pPr>
            <a:r>
              <a:rPr lang="en-IN">
                <a:latin typeface="+mn-lt"/>
              </a:rPr>
              <a:t>Trades precision for low latency and high availability</a:t>
            </a:r>
          </a:p>
          <a:p>
            <a:pPr marL="1200150" lvl="2" indent="-285750">
              <a:spcAft>
                <a:spcPts val="1200"/>
              </a:spcAft>
              <a:buFont typeface="Wingdings" pitchFamily="2" charset="2"/>
              <a:buChar char="ü"/>
            </a:pPr>
            <a:r>
              <a:rPr lang="en-IN">
                <a:latin typeface="+mn-lt"/>
              </a:rPr>
              <a:t>Think (Pulsar / Kafka) + (</a:t>
            </a:r>
            <a:r>
              <a:rPr lang="en-IN" err="1">
                <a:latin typeface="+mn-lt"/>
              </a:rPr>
              <a:t>Flink</a:t>
            </a:r>
            <a:r>
              <a:rPr lang="en-IN">
                <a:latin typeface="+mn-lt"/>
              </a:rPr>
              <a:t> / Spark)</a:t>
            </a:r>
          </a:p>
          <a:p>
            <a:pPr marL="0" indent="0">
              <a:spcAft>
                <a:spcPts val="1200"/>
              </a:spcAft>
            </a:pPr>
            <a:endParaRPr lang="en-US"/>
          </a:p>
          <a:p>
            <a:pPr marL="285744" indent="-285744">
              <a:spcAft>
                <a:spcPts val="1200"/>
              </a:spcAft>
              <a:buFont typeface="Wingdings" pitchFamily="2" charset="2"/>
              <a:buChar char="Ø"/>
            </a:pPr>
            <a:endParaRPr lang="en-US"/>
          </a:p>
          <a:p>
            <a:pPr marL="285744" indent="-285744">
              <a:spcAft>
                <a:spcPts val="1200"/>
              </a:spcAft>
              <a:buFont typeface="Wingdings" pitchFamily="2" charset="2"/>
              <a:buChar char="Ø"/>
            </a:pPr>
            <a:endParaRPr lang="en-US"/>
          </a:p>
          <a:p>
            <a:pPr marL="285744" indent="-285744">
              <a:spcAft>
                <a:spcPts val="1200"/>
              </a:spcAft>
              <a:buFont typeface="Wingdings" pitchFamily="2" charset="2"/>
              <a:buChar char="Ø"/>
            </a:pPr>
            <a:endParaRPr lang="en-US"/>
          </a:p>
        </p:txBody>
      </p:sp>
      <p:sp>
        <p:nvSpPr>
          <p:cNvPr id="5" name="TextBox 4">
            <a:extLst>
              <a:ext uri="{FF2B5EF4-FFF2-40B4-BE49-F238E27FC236}">
                <a16:creationId xmlns:a16="http://schemas.microsoft.com/office/drawing/2014/main" id="{02109140-9A9D-AE1C-1635-D8D375B3401D}"/>
              </a:ext>
            </a:extLst>
          </p:cNvPr>
          <p:cNvSpPr txBox="1"/>
          <p:nvPr/>
        </p:nvSpPr>
        <p:spPr>
          <a:xfrm>
            <a:off x="815009" y="4680244"/>
            <a:ext cx="8126243" cy="1169551"/>
          </a:xfrm>
          <a:prstGeom prst="rect">
            <a:avLst/>
          </a:prstGeom>
          <a:noFill/>
        </p:spPr>
        <p:txBody>
          <a:bodyPr wrap="square" rtlCol="0">
            <a:spAutoFit/>
          </a:bodyPr>
          <a:lstStyle/>
          <a:p>
            <a:pPr algn="l"/>
            <a:r>
              <a:rPr lang="en-IN" b="0" i="0">
                <a:solidFill>
                  <a:srgbClr val="1D1C1D"/>
                </a:solidFill>
                <a:effectLst/>
                <a:latin typeface="Slack-Lato"/>
              </a:rPr>
              <a:t> </a:t>
            </a:r>
            <a:r>
              <a:rPr lang="en-IN" b="0" i="0" u="none" strike="noStrike">
                <a:solidFill>
                  <a:srgbClr val="1D1C1D"/>
                </a:solidFill>
                <a:effectLst/>
                <a:latin typeface="Slack-Lato"/>
                <a:hlinkClick r:id="rId3"/>
              </a:rPr>
              <a:t>https://www.researchgate.net/publication/338375917_Lambda_Architecture_-_Realtime_Data_Processing</a:t>
            </a:r>
            <a:endParaRPr lang="en-IN" b="0" i="0" u="none" strike="noStrike">
              <a:solidFill>
                <a:srgbClr val="1D1C1D"/>
              </a:solidFill>
              <a:effectLst/>
              <a:latin typeface="Slack-Lato"/>
            </a:endParaRPr>
          </a:p>
          <a:p>
            <a:pPr algn="l"/>
            <a:endParaRPr lang="en-IN" b="0" i="0">
              <a:solidFill>
                <a:srgbClr val="1D1C1D"/>
              </a:solidFill>
              <a:effectLst/>
              <a:latin typeface="Slack-Lato"/>
            </a:endParaRPr>
          </a:p>
          <a:p>
            <a:pPr algn="l"/>
            <a:br>
              <a:rPr lang="en-IN" b="0" i="0">
                <a:solidFill>
                  <a:srgbClr val="1D1C1D"/>
                </a:solidFill>
                <a:effectLst/>
                <a:latin typeface="Slack-Lato"/>
              </a:rPr>
            </a:br>
            <a:endParaRPr lang="en-IN" b="0" i="0">
              <a:solidFill>
                <a:srgbClr val="1D1C1D"/>
              </a:solidFill>
              <a:effectLst/>
              <a:latin typeface="Slack-Lato"/>
            </a:endParaRPr>
          </a:p>
          <a:p>
            <a:endParaRPr lang="en-US">
              <a:solidFill>
                <a:srgbClr val="00B0F0"/>
              </a:solidFill>
            </a:endParaRPr>
          </a:p>
        </p:txBody>
      </p:sp>
    </p:spTree>
    <p:extLst>
      <p:ext uri="{BB962C8B-B14F-4D97-AF65-F5344CB8AC3E}">
        <p14:creationId xmlns:p14="http://schemas.microsoft.com/office/powerpoint/2010/main" val="557112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751879"/>
            <a:ext cx="8520600" cy="572700"/>
          </a:xfrm>
          <a:prstGeom prst="rect">
            <a:avLst/>
          </a:prstGeom>
        </p:spPr>
        <p:txBody>
          <a:bodyPr spcFirstLastPara="1" wrap="square" lIns="91425" tIns="91425" rIns="91425" bIns="91425" anchor="ctr" anchorCtr="0">
            <a:normAutofit fontScale="90000"/>
          </a:bodyPr>
          <a:lstStyle/>
          <a:p>
            <a:r>
              <a:rPr lang="en-US"/>
              <a:t>Lambda Architecture</a:t>
            </a:r>
          </a:p>
        </p:txBody>
      </p:sp>
      <p:pic>
        <p:nvPicPr>
          <p:cNvPr id="4" name="Picture 3" descr="Diagram, venn diagram&#10;&#10;Description automatically generated">
            <a:extLst>
              <a:ext uri="{FF2B5EF4-FFF2-40B4-BE49-F238E27FC236}">
                <a16:creationId xmlns:a16="http://schemas.microsoft.com/office/drawing/2014/main" id="{90BA199D-F4F9-ADEC-BA08-039864902444}"/>
              </a:ext>
            </a:extLst>
          </p:cNvPr>
          <p:cNvPicPr>
            <a:picLocks noChangeAspect="1"/>
          </p:cNvPicPr>
          <p:nvPr/>
        </p:nvPicPr>
        <p:blipFill>
          <a:blip r:embed="rId3"/>
          <a:stretch>
            <a:fillRect/>
          </a:stretch>
        </p:blipFill>
        <p:spPr>
          <a:xfrm>
            <a:off x="1240017" y="2617117"/>
            <a:ext cx="838200" cy="736600"/>
          </a:xfrm>
          <a:prstGeom prst="rect">
            <a:avLst/>
          </a:prstGeom>
        </p:spPr>
      </p:pic>
      <p:pic>
        <p:nvPicPr>
          <p:cNvPr id="7" name="Picture 6" descr="A glass of water&#10;&#10;Description automatically generated with low confidence">
            <a:extLst>
              <a:ext uri="{FF2B5EF4-FFF2-40B4-BE49-F238E27FC236}">
                <a16:creationId xmlns:a16="http://schemas.microsoft.com/office/drawing/2014/main" id="{299505B8-1AE1-D015-E3EA-EA8FC459BBAD}"/>
              </a:ext>
            </a:extLst>
          </p:cNvPr>
          <p:cNvPicPr>
            <a:picLocks noChangeAspect="1"/>
          </p:cNvPicPr>
          <p:nvPr/>
        </p:nvPicPr>
        <p:blipFill>
          <a:blip r:embed="rId4"/>
          <a:stretch>
            <a:fillRect/>
          </a:stretch>
        </p:blipFill>
        <p:spPr>
          <a:xfrm>
            <a:off x="3038901" y="1508748"/>
            <a:ext cx="1308100" cy="1308100"/>
          </a:xfrm>
          <a:prstGeom prst="rect">
            <a:avLst/>
          </a:prstGeom>
        </p:spPr>
      </p:pic>
      <p:pic>
        <p:nvPicPr>
          <p:cNvPr id="10" name="Picture 9" descr="Diagram&#10;&#10;Description automatically generated">
            <a:extLst>
              <a:ext uri="{FF2B5EF4-FFF2-40B4-BE49-F238E27FC236}">
                <a16:creationId xmlns:a16="http://schemas.microsoft.com/office/drawing/2014/main" id="{B0AB39B4-037F-AC96-82EE-516534EC3E88}"/>
              </a:ext>
            </a:extLst>
          </p:cNvPr>
          <p:cNvPicPr>
            <a:picLocks noChangeAspect="1"/>
          </p:cNvPicPr>
          <p:nvPr/>
        </p:nvPicPr>
        <p:blipFill>
          <a:blip r:embed="rId5"/>
          <a:stretch>
            <a:fillRect/>
          </a:stretch>
        </p:blipFill>
        <p:spPr>
          <a:xfrm>
            <a:off x="5307685" y="1471040"/>
            <a:ext cx="1308100" cy="1371600"/>
          </a:xfrm>
          <a:prstGeom prst="rect">
            <a:avLst/>
          </a:prstGeom>
        </p:spPr>
      </p:pic>
      <p:pic>
        <p:nvPicPr>
          <p:cNvPr id="14" name="Picture 13" descr="Graphical user interface, application&#10;&#10;Description automatically generated with medium confidence">
            <a:extLst>
              <a:ext uri="{FF2B5EF4-FFF2-40B4-BE49-F238E27FC236}">
                <a16:creationId xmlns:a16="http://schemas.microsoft.com/office/drawing/2014/main" id="{132BC32F-DB7B-F11E-8F2A-A4699B9DEFA5}"/>
              </a:ext>
            </a:extLst>
          </p:cNvPr>
          <p:cNvPicPr>
            <a:picLocks noChangeAspect="1"/>
          </p:cNvPicPr>
          <p:nvPr/>
        </p:nvPicPr>
        <p:blipFill>
          <a:blip r:embed="rId6"/>
          <a:stretch>
            <a:fillRect/>
          </a:stretch>
        </p:blipFill>
        <p:spPr>
          <a:xfrm>
            <a:off x="3038901" y="3260122"/>
            <a:ext cx="3594100" cy="1117600"/>
          </a:xfrm>
          <a:prstGeom prst="rect">
            <a:avLst/>
          </a:prstGeom>
        </p:spPr>
      </p:pic>
      <p:sp>
        <p:nvSpPr>
          <p:cNvPr id="16" name="TextBox 15">
            <a:extLst>
              <a:ext uri="{FF2B5EF4-FFF2-40B4-BE49-F238E27FC236}">
                <a16:creationId xmlns:a16="http://schemas.microsoft.com/office/drawing/2014/main" id="{CB514604-F256-5367-671A-2F15E118D0C1}"/>
              </a:ext>
            </a:extLst>
          </p:cNvPr>
          <p:cNvSpPr txBox="1"/>
          <p:nvPr/>
        </p:nvSpPr>
        <p:spPr>
          <a:xfrm>
            <a:off x="3038901" y="1256463"/>
            <a:ext cx="1308100" cy="307777"/>
          </a:xfrm>
          <a:prstGeom prst="rect">
            <a:avLst/>
          </a:prstGeom>
          <a:noFill/>
        </p:spPr>
        <p:txBody>
          <a:bodyPr wrap="square" rtlCol="0">
            <a:spAutoFit/>
          </a:bodyPr>
          <a:lstStyle/>
          <a:p>
            <a:r>
              <a:rPr lang="en-US"/>
              <a:t>Batch Layer</a:t>
            </a:r>
          </a:p>
        </p:txBody>
      </p:sp>
      <p:sp>
        <p:nvSpPr>
          <p:cNvPr id="20" name="TextBox 19">
            <a:extLst>
              <a:ext uri="{FF2B5EF4-FFF2-40B4-BE49-F238E27FC236}">
                <a16:creationId xmlns:a16="http://schemas.microsoft.com/office/drawing/2014/main" id="{DECA14FB-5ABE-E390-5A93-C23D53AE33D7}"/>
              </a:ext>
            </a:extLst>
          </p:cNvPr>
          <p:cNvSpPr txBox="1"/>
          <p:nvPr/>
        </p:nvSpPr>
        <p:spPr>
          <a:xfrm>
            <a:off x="5341922" y="1255114"/>
            <a:ext cx="1308100" cy="307777"/>
          </a:xfrm>
          <a:prstGeom prst="rect">
            <a:avLst/>
          </a:prstGeom>
          <a:noFill/>
        </p:spPr>
        <p:txBody>
          <a:bodyPr wrap="square">
            <a:spAutoFit/>
          </a:bodyPr>
          <a:lstStyle/>
          <a:p>
            <a:r>
              <a:rPr lang="en-US"/>
              <a:t>Service Layer</a:t>
            </a:r>
          </a:p>
        </p:txBody>
      </p:sp>
      <p:sp>
        <p:nvSpPr>
          <p:cNvPr id="21" name="TextBox 20">
            <a:extLst>
              <a:ext uri="{FF2B5EF4-FFF2-40B4-BE49-F238E27FC236}">
                <a16:creationId xmlns:a16="http://schemas.microsoft.com/office/drawing/2014/main" id="{6CEF7CF8-7B2A-13BD-377F-2461B916662A}"/>
              </a:ext>
            </a:extLst>
          </p:cNvPr>
          <p:cNvSpPr txBox="1"/>
          <p:nvPr/>
        </p:nvSpPr>
        <p:spPr>
          <a:xfrm>
            <a:off x="4181901" y="3015845"/>
            <a:ext cx="1308100" cy="307777"/>
          </a:xfrm>
          <a:prstGeom prst="rect">
            <a:avLst/>
          </a:prstGeom>
          <a:noFill/>
        </p:spPr>
        <p:txBody>
          <a:bodyPr wrap="square" rtlCol="0">
            <a:spAutoFit/>
          </a:bodyPr>
          <a:lstStyle/>
          <a:p>
            <a:r>
              <a:rPr lang="en-US"/>
              <a:t>Speed Layer</a:t>
            </a:r>
          </a:p>
        </p:txBody>
      </p:sp>
      <p:pic>
        <p:nvPicPr>
          <p:cNvPr id="24" name="Picture 23" descr="Shape&#10;&#10;Description automatically generated">
            <a:extLst>
              <a:ext uri="{FF2B5EF4-FFF2-40B4-BE49-F238E27FC236}">
                <a16:creationId xmlns:a16="http://schemas.microsoft.com/office/drawing/2014/main" id="{9F9AA2B1-0323-55F9-F662-A1837F3D4DE4}"/>
              </a:ext>
            </a:extLst>
          </p:cNvPr>
          <p:cNvPicPr>
            <a:picLocks noChangeAspect="1"/>
          </p:cNvPicPr>
          <p:nvPr/>
        </p:nvPicPr>
        <p:blipFill>
          <a:blip r:embed="rId7"/>
          <a:stretch>
            <a:fillRect/>
          </a:stretch>
        </p:blipFill>
        <p:spPr>
          <a:xfrm>
            <a:off x="7318082" y="2483176"/>
            <a:ext cx="1041400" cy="812800"/>
          </a:xfrm>
          <a:prstGeom prst="rect">
            <a:avLst/>
          </a:prstGeom>
        </p:spPr>
      </p:pic>
      <p:cxnSp>
        <p:nvCxnSpPr>
          <p:cNvPr id="27" name="Straight Arrow Connector 26">
            <a:extLst>
              <a:ext uri="{FF2B5EF4-FFF2-40B4-BE49-F238E27FC236}">
                <a16:creationId xmlns:a16="http://schemas.microsoft.com/office/drawing/2014/main" id="{183969D2-8109-3AF4-7A2E-8B9EE4A47D4D}"/>
              </a:ext>
            </a:extLst>
          </p:cNvPr>
          <p:cNvCxnSpPr/>
          <p:nvPr/>
        </p:nvCxnSpPr>
        <p:spPr>
          <a:xfrm>
            <a:off x="6344239" y="1875934"/>
            <a:ext cx="1197204" cy="74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1F22B4-F7B8-89B9-44A0-8820ABD1E52B}"/>
              </a:ext>
            </a:extLst>
          </p:cNvPr>
          <p:cNvCxnSpPr/>
          <p:nvPr/>
        </p:nvCxnSpPr>
        <p:spPr>
          <a:xfrm>
            <a:off x="6400932" y="2413262"/>
            <a:ext cx="1088734" cy="267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3231CE9-42E9-9AE3-56B8-604DF318C6CF}"/>
              </a:ext>
            </a:extLst>
          </p:cNvPr>
          <p:cNvCxnSpPr>
            <a:cxnSpLocks/>
          </p:cNvCxnSpPr>
          <p:nvPr/>
        </p:nvCxnSpPr>
        <p:spPr>
          <a:xfrm flipV="1">
            <a:off x="4386669" y="3000338"/>
            <a:ext cx="2949479" cy="591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57EBBD9-C38B-FC81-1E6B-BB1628DF0C37}"/>
              </a:ext>
            </a:extLst>
          </p:cNvPr>
          <p:cNvCxnSpPr/>
          <p:nvPr/>
        </p:nvCxnSpPr>
        <p:spPr>
          <a:xfrm flipV="1">
            <a:off x="6202837" y="3082565"/>
            <a:ext cx="1180446" cy="64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93B6F0-AACE-42D6-D70A-406C076E88D3}"/>
              </a:ext>
            </a:extLst>
          </p:cNvPr>
          <p:cNvCxnSpPr>
            <a:cxnSpLocks/>
          </p:cNvCxnSpPr>
          <p:nvPr/>
        </p:nvCxnSpPr>
        <p:spPr>
          <a:xfrm flipV="1">
            <a:off x="1997893" y="2125090"/>
            <a:ext cx="943270" cy="65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658DA68-6093-E89E-4D01-1F57487BD4B5}"/>
              </a:ext>
            </a:extLst>
          </p:cNvPr>
          <p:cNvCxnSpPr>
            <a:cxnSpLocks/>
          </p:cNvCxnSpPr>
          <p:nvPr/>
        </p:nvCxnSpPr>
        <p:spPr>
          <a:xfrm>
            <a:off x="2046467" y="3082565"/>
            <a:ext cx="958197" cy="509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C0B42B-3984-3F36-6A0B-E2CFA0066DE7}"/>
              </a:ext>
            </a:extLst>
          </p:cNvPr>
          <p:cNvCxnSpPr>
            <a:stCxn id="7" idx="3"/>
            <a:endCxn id="10" idx="1"/>
          </p:cNvCxnSpPr>
          <p:nvPr/>
        </p:nvCxnSpPr>
        <p:spPr>
          <a:xfrm flipV="1">
            <a:off x="4347001" y="2156840"/>
            <a:ext cx="960684" cy="5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2A89DBF-490F-7732-99C3-44FF45A2AC36}"/>
              </a:ext>
            </a:extLst>
          </p:cNvPr>
          <p:cNvSpPr>
            <a:spLocks noGrp="1"/>
          </p:cNvSpPr>
          <p:nvPr>
            <p:ph type="sldNum" idx="12"/>
          </p:nvPr>
        </p:nvSpPr>
        <p:spPr/>
        <p:txBody>
          <a:bodyPr/>
          <a:lstStyle/>
          <a:p>
            <a:fld id="{00000000-1234-1234-1234-123412341234}" type="slidenum">
              <a:rPr lang="en" smtClean="0"/>
              <a:pPr/>
              <a:t>15</a:t>
            </a:fld>
            <a:endParaRPr lang="en"/>
          </a:p>
        </p:txBody>
      </p:sp>
      <p:sp>
        <p:nvSpPr>
          <p:cNvPr id="3" name="TextBox 2">
            <a:extLst>
              <a:ext uri="{FF2B5EF4-FFF2-40B4-BE49-F238E27FC236}">
                <a16:creationId xmlns:a16="http://schemas.microsoft.com/office/drawing/2014/main" id="{1DB80567-8312-00CB-989E-BF25208F1863}"/>
              </a:ext>
            </a:extLst>
          </p:cNvPr>
          <p:cNvSpPr txBox="1"/>
          <p:nvPr/>
        </p:nvSpPr>
        <p:spPr>
          <a:xfrm>
            <a:off x="815009" y="4680244"/>
            <a:ext cx="8126243" cy="1169551"/>
          </a:xfrm>
          <a:prstGeom prst="rect">
            <a:avLst/>
          </a:prstGeom>
          <a:noFill/>
        </p:spPr>
        <p:txBody>
          <a:bodyPr wrap="square" rtlCol="0">
            <a:spAutoFit/>
          </a:bodyPr>
          <a:lstStyle/>
          <a:p>
            <a:pPr algn="l"/>
            <a:r>
              <a:rPr lang="en-IN" b="0" i="0">
                <a:solidFill>
                  <a:srgbClr val="1D1C1D"/>
                </a:solidFill>
                <a:effectLst/>
                <a:latin typeface="Slack-Lato"/>
              </a:rPr>
              <a:t> </a:t>
            </a:r>
            <a:r>
              <a:rPr lang="en-IN" b="0" i="0" u="none" strike="noStrike">
                <a:solidFill>
                  <a:srgbClr val="1D1C1D"/>
                </a:solidFill>
                <a:effectLst/>
                <a:latin typeface="Slack-Lato"/>
                <a:hlinkClick r:id="rId8"/>
              </a:rPr>
              <a:t>https://www.researchgate.net/publication/338375917_Lambda_Architecture_-_Realtime_Data_Processing</a:t>
            </a:r>
            <a:endParaRPr lang="en-IN" b="0" i="0" u="none" strike="noStrike">
              <a:solidFill>
                <a:srgbClr val="1D1C1D"/>
              </a:solidFill>
              <a:effectLst/>
              <a:latin typeface="Slack-Lato"/>
            </a:endParaRPr>
          </a:p>
          <a:p>
            <a:pPr algn="l"/>
            <a:endParaRPr lang="en-IN" b="0" i="0">
              <a:solidFill>
                <a:srgbClr val="1D1C1D"/>
              </a:solidFill>
              <a:effectLst/>
              <a:latin typeface="Slack-Lato"/>
            </a:endParaRPr>
          </a:p>
          <a:p>
            <a:pPr algn="l"/>
            <a:br>
              <a:rPr lang="en-IN" b="0" i="0">
                <a:solidFill>
                  <a:srgbClr val="1D1C1D"/>
                </a:solidFill>
                <a:effectLst/>
                <a:latin typeface="Slack-Lato"/>
              </a:rPr>
            </a:br>
            <a:endParaRPr lang="en-IN" b="0" i="0">
              <a:solidFill>
                <a:srgbClr val="1D1C1D"/>
              </a:solidFill>
              <a:effectLst/>
              <a:latin typeface="Slack-Lato"/>
            </a:endParaRPr>
          </a:p>
          <a:p>
            <a:endParaRPr lang="en-US">
              <a:solidFill>
                <a:srgbClr val="00B0F0"/>
              </a:solidFill>
            </a:endParaRPr>
          </a:p>
        </p:txBody>
      </p:sp>
    </p:spTree>
    <p:extLst>
      <p:ext uri="{BB962C8B-B14F-4D97-AF65-F5344CB8AC3E}">
        <p14:creationId xmlns:p14="http://schemas.microsoft.com/office/powerpoint/2010/main" val="340308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9" name="Picture 48" descr="Shape, circle&#10;&#10;Description automatically generated">
            <a:extLst>
              <a:ext uri="{FF2B5EF4-FFF2-40B4-BE49-F238E27FC236}">
                <a16:creationId xmlns:a16="http://schemas.microsoft.com/office/drawing/2014/main" id="{BC391924-DCA0-7091-FC6B-F618BA5FB636}"/>
              </a:ext>
            </a:extLst>
          </p:cNvPr>
          <p:cNvPicPr>
            <a:picLocks noChangeAspect="1"/>
          </p:cNvPicPr>
          <p:nvPr/>
        </p:nvPicPr>
        <p:blipFill>
          <a:blip r:embed="rId4"/>
          <a:stretch>
            <a:fillRect/>
          </a:stretch>
        </p:blipFill>
        <p:spPr>
          <a:xfrm>
            <a:off x="7249334" y="1840651"/>
            <a:ext cx="1833632" cy="1668360"/>
          </a:xfrm>
          <a:prstGeom prst="rect">
            <a:avLst/>
          </a:prstGeom>
        </p:spPr>
      </p:pic>
      <p:pic>
        <p:nvPicPr>
          <p:cNvPr id="41" name="Picture 40" descr="Shape&#10;&#10;Description automatically generated">
            <a:extLst>
              <a:ext uri="{FF2B5EF4-FFF2-40B4-BE49-F238E27FC236}">
                <a16:creationId xmlns:a16="http://schemas.microsoft.com/office/drawing/2014/main" id="{0AC98838-D878-C831-1FEF-53C686D37A68}"/>
              </a:ext>
            </a:extLst>
          </p:cNvPr>
          <p:cNvPicPr>
            <a:picLocks noChangeAspect="1"/>
          </p:cNvPicPr>
          <p:nvPr/>
        </p:nvPicPr>
        <p:blipFill>
          <a:blip r:embed="rId5"/>
          <a:stretch>
            <a:fillRect/>
          </a:stretch>
        </p:blipFill>
        <p:spPr>
          <a:xfrm>
            <a:off x="3852415" y="1651919"/>
            <a:ext cx="2851821" cy="2078946"/>
          </a:xfrm>
          <a:prstGeom prst="rect">
            <a:avLst/>
          </a:prstGeom>
        </p:spPr>
      </p:pic>
      <p:pic>
        <p:nvPicPr>
          <p:cNvPr id="24" name="Picture 23" descr="Shape, circle&#10;&#10;Description automatically generated">
            <a:extLst>
              <a:ext uri="{FF2B5EF4-FFF2-40B4-BE49-F238E27FC236}">
                <a16:creationId xmlns:a16="http://schemas.microsoft.com/office/drawing/2014/main" id="{E3CAC127-5AEB-1CD9-8FEC-4A8B1E93B9DB}"/>
              </a:ext>
            </a:extLst>
          </p:cNvPr>
          <p:cNvPicPr>
            <a:picLocks noChangeAspect="1"/>
          </p:cNvPicPr>
          <p:nvPr/>
        </p:nvPicPr>
        <p:blipFill>
          <a:blip r:embed="rId6"/>
          <a:stretch>
            <a:fillRect/>
          </a:stretch>
        </p:blipFill>
        <p:spPr>
          <a:xfrm>
            <a:off x="-11429" y="1033746"/>
            <a:ext cx="3384358" cy="3375284"/>
          </a:xfrm>
          <a:prstGeom prst="rect">
            <a:avLst/>
          </a:prstGeom>
        </p:spPr>
      </p:pic>
      <p:sp>
        <p:nvSpPr>
          <p:cNvPr id="48" name="Google Shape;48;p9"/>
          <p:cNvSpPr txBox="1">
            <a:spLocks noGrp="1"/>
          </p:cNvSpPr>
          <p:nvPr>
            <p:ph type="title"/>
          </p:nvPr>
        </p:nvSpPr>
        <p:spPr>
          <a:xfrm>
            <a:off x="226209" y="570600"/>
            <a:ext cx="8520600" cy="572700"/>
          </a:xfrm>
          <a:prstGeom prst="rect">
            <a:avLst/>
          </a:prstGeom>
        </p:spPr>
        <p:txBody>
          <a:bodyPr spcFirstLastPara="1" wrap="square" lIns="91425" tIns="91425" rIns="91425" bIns="91425" anchor="ctr" anchorCtr="0">
            <a:normAutofit fontScale="90000"/>
          </a:bodyPr>
          <a:lstStyle/>
          <a:p>
            <a:r>
              <a:rPr lang="en-US"/>
              <a:t>Batch+ Stream Processing</a:t>
            </a:r>
          </a:p>
        </p:txBody>
      </p:sp>
      <p:pic>
        <p:nvPicPr>
          <p:cNvPr id="5" name="Picture 4" descr="Shape&#10;&#10;Description automatically generated">
            <a:extLst>
              <a:ext uri="{FF2B5EF4-FFF2-40B4-BE49-F238E27FC236}">
                <a16:creationId xmlns:a16="http://schemas.microsoft.com/office/drawing/2014/main" id="{06BFAA28-B49E-911A-92E3-25B27DE52EA0}"/>
              </a:ext>
            </a:extLst>
          </p:cNvPr>
          <p:cNvPicPr>
            <a:picLocks noChangeAspect="1"/>
          </p:cNvPicPr>
          <p:nvPr/>
        </p:nvPicPr>
        <p:blipFill>
          <a:blip r:embed="rId7"/>
          <a:stretch>
            <a:fillRect/>
          </a:stretch>
        </p:blipFill>
        <p:spPr>
          <a:xfrm>
            <a:off x="560089" y="1492192"/>
            <a:ext cx="740369" cy="493579"/>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E024DE7-BE5F-FC78-9CD9-FAF0F8DB9D61}"/>
              </a:ext>
            </a:extLst>
          </p:cNvPr>
          <p:cNvPicPr>
            <a:picLocks noChangeAspect="1"/>
          </p:cNvPicPr>
          <p:nvPr/>
        </p:nvPicPr>
        <p:blipFill>
          <a:blip r:embed="rId8"/>
          <a:stretch>
            <a:fillRect/>
          </a:stretch>
        </p:blipFill>
        <p:spPr>
          <a:xfrm>
            <a:off x="525223" y="2445738"/>
            <a:ext cx="781783" cy="521189"/>
          </a:xfrm>
          <a:prstGeom prst="rect">
            <a:avLst/>
          </a:prstGeom>
        </p:spPr>
      </p:pic>
      <p:pic>
        <p:nvPicPr>
          <p:cNvPr id="10" name="Picture 9" descr="Text&#10;&#10;Description automatically generated">
            <a:extLst>
              <a:ext uri="{FF2B5EF4-FFF2-40B4-BE49-F238E27FC236}">
                <a16:creationId xmlns:a16="http://schemas.microsoft.com/office/drawing/2014/main" id="{54713838-0BF9-7059-2D5B-026AB6222F2D}"/>
              </a:ext>
            </a:extLst>
          </p:cNvPr>
          <p:cNvPicPr>
            <a:picLocks noChangeAspect="1"/>
          </p:cNvPicPr>
          <p:nvPr/>
        </p:nvPicPr>
        <p:blipFill>
          <a:blip r:embed="rId9"/>
          <a:stretch>
            <a:fillRect/>
          </a:stretch>
        </p:blipFill>
        <p:spPr>
          <a:xfrm>
            <a:off x="1823736" y="1387179"/>
            <a:ext cx="768864" cy="701201"/>
          </a:xfrm>
          <a:prstGeom prst="rect">
            <a:avLst/>
          </a:prstGeom>
        </p:spPr>
      </p:pic>
      <p:pic>
        <p:nvPicPr>
          <p:cNvPr id="12" name="Picture 11" descr="Text&#10;&#10;Description automatically generated">
            <a:extLst>
              <a:ext uri="{FF2B5EF4-FFF2-40B4-BE49-F238E27FC236}">
                <a16:creationId xmlns:a16="http://schemas.microsoft.com/office/drawing/2014/main" id="{9BEB8C93-6F98-1FDE-7FF3-1F5DF99B2080}"/>
              </a:ext>
            </a:extLst>
          </p:cNvPr>
          <p:cNvPicPr>
            <a:picLocks noChangeAspect="1"/>
          </p:cNvPicPr>
          <p:nvPr/>
        </p:nvPicPr>
        <p:blipFill>
          <a:blip r:embed="rId10"/>
          <a:stretch>
            <a:fillRect/>
          </a:stretch>
        </p:blipFill>
        <p:spPr>
          <a:xfrm>
            <a:off x="1820915" y="2343428"/>
            <a:ext cx="781783" cy="650208"/>
          </a:xfrm>
          <a:prstGeom prst="rect">
            <a:avLst/>
          </a:prstGeom>
        </p:spPr>
      </p:pic>
      <p:pic>
        <p:nvPicPr>
          <p:cNvPr id="6156" name="Picture 12">
            <a:extLst>
              <a:ext uri="{FF2B5EF4-FFF2-40B4-BE49-F238E27FC236}">
                <a16:creationId xmlns:a16="http://schemas.microsoft.com/office/drawing/2014/main" id="{0C8C5F0F-DEE2-7E34-0757-270B01D31E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9025" y="2282950"/>
            <a:ext cx="1276248" cy="733546"/>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7950AD28-34D3-763B-ECFD-792A88FC6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3539" y="2294570"/>
            <a:ext cx="1169413" cy="747924"/>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a:extLst>
              <a:ext uri="{FF2B5EF4-FFF2-40B4-BE49-F238E27FC236}">
                <a16:creationId xmlns:a16="http://schemas.microsoft.com/office/drawing/2014/main" id="{EF6966EF-F2F8-DE38-1847-9E060D4EC1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28821" y="2451030"/>
            <a:ext cx="809047" cy="378181"/>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a:extLst>
              <a:ext uri="{FF2B5EF4-FFF2-40B4-BE49-F238E27FC236}">
                <a16:creationId xmlns:a16="http://schemas.microsoft.com/office/drawing/2014/main" id="{82CDA27A-987E-4B51-B6A7-09B44B0F4B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1504" y="2100415"/>
            <a:ext cx="940976" cy="399091"/>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a:extLst>
              <a:ext uri="{FF2B5EF4-FFF2-40B4-BE49-F238E27FC236}">
                <a16:creationId xmlns:a16="http://schemas.microsoft.com/office/drawing/2014/main" id="{8C139B24-F100-718E-7101-915F70F59E3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05430" y="2796796"/>
            <a:ext cx="715473" cy="4088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04D79EC-977F-1C73-7240-3A4DD3F1E36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2531" y="3230996"/>
            <a:ext cx="677250" cy="6591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ADDA4BF-5C45-D853-5F48-6936509F667E}"/>
              </a:ext>
            </a:extLst>
          </p:cNvPr>
          <p:cNvSpPr txBox="1"/>
          <p:nvPr/>
        </p:nvSpPr>
        <p:spPr>
          <a:xfrm>
            <a:off x="620831" y="3797397"/>
            <a:ext cx="977030" cy="276999"/>
          </a:xfrm>
          <a:prstGeom prst="rect">
            <a:avLst/>
          </a:prstGeom>
          <a:noFill/>
        </p:spPr>
        <p:txBody>
          <a:bodyPr wrap="square" rtlCol="0">
            <a:spAutoFit/>
          </a:bodyPr>
          <a:lstStyle/>
          <a:p>
            <a:r>
              <a:rPr lang="en-US" sz="1200"/>
              <a:t>Nutanix</a:t>
            </a:r>
          </a:p>
        </p:txBody>
      </p:sp>
      <p:pic>
        <p:nvPicPr>
          <p:cNvPr id="22" name="Picture 21" descr="Text&#10;&#10;Description automatically generated">
            <a:extLst>
              <a:ext uri="{FF2B5EF4-FFF2-40B4-BE49-F238E27FC236}">
                <a16:creationId xmlns:a16="http://schemas.microsoft.com/office/drawing/2014/main" id="{71F6D360-901F-2697-182E-0C022F9F8825}"/>
              </a:ext>
            </a:extLst>
          </p:cNvPr>
          <p:cNvPicPr>
            <a:picLocks noChangeAspect="1"/>
          </p:cNvPicPr>
          <p:nvPr/>
        </p:nvPicPr>
        <p:blipFill>
          <a:blip r:embed="rId17"/>
          <a:stretch>
            <a:fillRect/>
          </a:stretch>
        </p:blipFill>
        <p:spPr>
          <a:xfrm>
            <a:off x="1820915" y="3289002"/>
            <a:ext cx="781783" cy="675081"/>
          </a:xfrm>
          <a:prstGeom prst="rect">
            <a:avLst/>
          </a:prstGeom>
        </p:spPr>
      </p:pic>
      <p:sp>
        <p:nvSpPr>
          <p:cNvPr id="32" name="TextBox 31">
            <a:extLst>
              <a:ext uri="{FF2B5EF4-FFF2-40B4-BE49-F238E27FC236}">
                <a16:creationId xmlns:a16="http://schemas.microsoft.com/office/drawing/2014/main" id="{5514AD9F-F258-7C55-3D7A-4DF4773BC8FE}"/>
              </a:ext>
            </a:extLst>
          </p:cNvPr>
          <p:cNvSpPr txBox="1"/>
          <p:nvPr/>
        </p:nvSpPr>
        <p:spPr>
          <a:xfrm>
            <a:off x="6475231" y="4609578"/>
            <a:ext cx="2668769" cy="307777"/>
          </a:xfrm>
          <a:prstGeom prst="rect">
            <a:avLst/>
          </a:prstGeom>
          <a:noFill/>
        </p:spPr>
        <p:txBody>
          <a:bodyPr wrap="square" rtlCol="0">
            <a:spAutoFit/>
          </a:bodyPr>
          <a:lstStyle/>
          <a:p>
            <a:r>
              <a:rPr lang="en-US">
                <a:solidFill>
                  <a:schemeClr val="accent1"/>
                </a:solidFill>
              </a:rPr>
              <a:t>Inventory: EC2/S3/Blob</a:t>
            </a:r>
          </a:p>
        </p:txBody>
      </p:sp>
      <p:sp>
        <p:nvSpPr>
          <p:cNvPr id="2" name="Slide Number Placeholder 1">
            <a:extLst>
              <a:ext uri="{FF2B5EF4-FFF2-40B4-BE49-F238E27FC236}">
                <a16:creationId xmlns:a16="http://schemas.microsoft.com/office/drawing/2014/main" id="{39F136AB-258D-F0A1-F882-3743AD56C591}"/>
              </a:ext>
            </a:extLst>
          </p:cNvPr>
          <p:cNvSpPr>
            <a:spLocks noGrp="1"/>
          </p:cNvSpPr>
          <p:nvPr>
            <p:ph type="sldNum" idx="12"/>
          </p:nvPr>
        </p:nvSpPr>
        <p:spPr/>
        <p:txBody>
          <a:bodyPr/>
          <a:lstStyle/>
          <a:p>
            <a:fld id="{00000000-1234-1234-1234-123412341234}" type="slidenum">
              <a:rPr lang="en" smtClean="0"/>
              <a:pPr/>
              <a:t>16</a:t>
            </a:fld>
            <a:endParaRPr lang="en"/>
          </a:p>
        </p:txBody>
      </p:sp>
      <p:cxnSp>
        <p:nvCxnSpPr>
          <p:cNvPr id="26" name="Straight Arrow Connector 25">
            <a:extLst>
              <a:ext uri="{FF2B5EF4-FFF2-40B4-BE49-F238E27FC236}">
                <a16:creationId xmlns:a16="http://schemas.microsoft.com/office/drawing/2014/main" id="{07C915B5-2CE4-CB49-D667-06696A5F818C}"/>
              </a:ext>
            </a:extLst>
          </p:cNvPr>
          <p:cNvCxnSpPr>
            <a:cxnSpLocks/>
            <a:stCxn id="5" idx="3"/>
            <a:endCxn id="10" idx="1"/>
          </p:cNvCxnSpPr>
          <p:nvPr/>
        </p:nvCxnSpPr>
        <p:spPr>
          <a:xfrm flipV="1">
            <a:off x="1300458" y="1737780"/>
            <a:ext cx="523278" cy="1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1E3A0C-DFF8-7C06-C70F-3A08F1A664C5}"/>
              </a:ext>
            </a:extLst>
          </p:cNvPr>
          <p:cNvCxnSpPr/>
          <p:nvPr/>
        </p:nvCxnSpPr>
        <p:spPr>
          <a:xfrm>
            <a:off x="1307006" y="2628691"/>
            <a:ext cx="5139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30BC8C-159E-C040-D9F1-20CF1087742C}"/>
              </a:ext>
            </a:extLst>
          </p:cNvPr>
          <p:cNvCxnSpPr>
            <a:cxnSpLocks/>
          </p:cNvCxnSpPr>
          <p:nvPr/>
        </p:nvCxnSpPr>
        <p:spPr>
          <a:xfrm>
            <a:off x="1307006" y="3589020"/>
            <a:ext cx="5139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ight Arrow 41">
            <a:extLst>
              <a:ext uri="{FF2B5EF4-FFF2-40B4-BE49-F238E27FC236}">
                <a16:creationId xmlns:a16="http://schemas.microsoft.com/office/drawing/2014/main" id="{670718E7-4FE7-BB21-9649-E5632D82A47C}"/>
              </a:ext>
            </a:extLst>
          </p:cNvPr>
          <p:cNvSpPr/>
          <p:nvPr/>
        </p:nvSpPr>
        <p:spPr>
          <a:xfrm>
            <a:off x="3410247" y="2571750"/>
            <a:ext cx="432840" cy="207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EA8C0FE-3F63-5A14-80BB-0ABB7AE4DB5A}"/>
              </a:ext>
            </a:extLst>
          </p:cNvPr>
          <p:cNvCxnSpPr>
            <a:cxnSpLocks/>
          </p:cNvCxnSpPr>
          <p:nvPr/>
        </p:nvCxnSpPr>
        <p:spPr>
          <a:xfrm>
            <a:off x="5170983" y="2649723"/>
            <a:ext cx="509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ight Arrow 50">
            <a:extLst>
              <a:ext uri="{FF2B5EF4-FFF2-40B4-BE49-F238E27FC236}">
                <a16:creationId xmlns:a16="http://schemas.microsoft.com/office/drawing/2014/main" id="{D9B6C388-BF61-4AA7-FDAF-8B092DAA68C2}"/>
              </a:ext>
            </a:extLst>
          </p:cNvPr>
          <p:cNvSpPr/>
          <p:nvPr/>
        </p:nvSpPr>
        <p:spPr>
          <a:xfrm>
            <a:off x="6741554" y="2545225"/>
            <a:ext cx="489122" cy="218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64C8790-5CFE-300B-44DC-2F255BE3263D}"/>
              </a:ext>
            </a:extLst>
          </p:cNvPr>
          <p:cNvSpPr txBox="1"/>
          <p:nvPr/>
        </p:nvSpPr>
        <p:spPr>
          <a:xfrm>
            <a:off x="1150893" y="4468487"/>
            <a:ext cx="2000250" cy="307777"/>
          </a:xfrm>
          <a:prstGeom prst="rect">
            <a:avLst/>
          </a:prstGeom>
          <a:noFill/>
        </p:spPr>
        <p:txBody>
          <a:bodyPr wrap="square" rtlCol="0">
            <a:spAutoFit/>
          </a:bodyPr>
          <a:lstStyle/>
          <a:p>
            <a:r>
              <a:rPr lang="en-US"/>
              <a:t>Data Layer</a:t>
            </a:r>
          </a:p>
        </p:txBody>
      </p:sp>
      <p:sp>
        <p:nvSpPr>
          <p:cNvPr id="54" name="TextBox 53">
            <a:extLst>
              <a:ext uri="{FF2B5EF4-FFF2-40B4-BE49-F238E27FC236}">
                <a16:creationId xmlns:a16="http://schemas.microsoft.com/office/drawing/2014/main" id="{FB9085F9-D538-B58F-8D08-12FB34F13559}"/>
              </a:ext>
            </a:extLst>
          </p:cNvPr>
          <p:cNvSpPr txBox="1"/>
          <p:nvPr/>
        </p:nvSpPr>
        <p:spPr>
          <a:xfrm>
            <a:off x="4425721" y="3690596"/>
            <a:ext cx="2000250" cy="307777"/>
          </a:xfrm>
          <a:prstGeom prst="rect">
            <a:avLst/>
          </a:prstGeom>
          <a:noFill/>
        </p:spPr>
        <p:txBody>
          <a:bodyPr wrap="square" rtlCol="0">
            <a:spAutoFit/>
          </a:bodyPr>
          <a:lstStyle/>
          <a:p>
            <a:r>
              <a:rPr lang="en-US"/>
              <a:t>Batch &amp; Stream Layer</a:t>
            </a:r>
          </a:p>
        </p:txBody>
      </p:sp>
      <p:sp>
        <p:nvSpPr>
          <p:cNvPr id="55" name="TextBox 54">
            <a:extLst>
              <a:ext uri="{FF2B5EF4-FFF2-40B4-BE49-F238E27FC236}">
                <a16:creationId xmlns:a16="http://schemas.microsoft.com/office/drawing/2014/main" id="{B8CA5878-0663-16B6-2121-66E8D99932E2}"/>
              </a:ext>
            </a:extLst>
          </p:cNvPr>
          <p:cNvSpPr txBox="1"/>
          <p:nvPr/>
        </p:nvSpPr>
        <p:spPr>
          <a:xfrm>
            <a:off x="7691504" y="3492969"/>
            <a:ext cx="2000250" cy="307777"/>
          </a:xfrm>
          <a:prstGeom prst="rect">
            <a:avLst/>
          </a:prstGeom>
          <a:noFill/>
        </p:spPr>
        <p:txBody>
          <a:bodyPr wrap="square" rtlCol="0">
            <a:spAutoFit/>
          </a:bodyPr>
          <a:lstStyle/>
          <a:p>
            <a:r>
              <a:rPr lang="en-US"/>
              <a:t>Query Layer</a:t>
            </a:r>
          </a:p>
        </p:txBody>
      </p:sp>
    </p:spTree>
    <p:extLst>
      <p:ext uri="{BB962C8B-B14F-4D97-AF65-F5344CB8AC3E}">
        <p14:creationId xmlns:p14="http://schemas.microsoft.com/office/powerpoint/2010/main" val="702518630"/>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661328"/>
            <a:ext cx="8520600" cy="572700"/>
          </a:xfrm>
          <a:prstGeom prst="rect">
            <a:avLst/>
          </a:prstGeom>
        </p:spPr>
        <p:txBody>
          <a:bodyPr spcFirstLastPara="1" wrap="square" lIns="91425" tIns="91425" rIns="91425" bIns="91425" anchor="ctr" anchorCtr="0">
            <a:normAutofit fontScale="90000"/>
          </a:bodyPr>
          <a:lstStyle/>
          <a:p>
            <a:r>
              <a:rPr lang="en-US"/>
              <a:t>Batch+ Stream Processing</a:t>
            </a:r>
          </a:p>
        </p:txBody>
      </p:sp>
      <p:pic>
        <p:nvPicPr>
          <p:cNvPr id="5" name="Picture 4" descr="Shape&#10;&#10;Description automatically generated">
            <a:extLst>
              <a:ext uri="{FF2B5EF4-FFF2-40B4-BE49-F238E27FC236}">
                <a16:creationId xmlns:a16="http://schemas.microsoft.com/office/drawing/2014/main" id="{06BFAA28-B49E-911A-92E3-25B27DE52EA0}"/>
              </a:ext>
            </a:extLst>
          </p:cNvPr>
          <p:cNvPicPr>
            <a:picLocks noChangeAspect="1"/>
          </p:cNvPicPr>
          <p:nvPr/>
        </p:nvPicPr>
        <p:blipFill>
          <a:blip r:embed="rId3"/>
          <a:stretch>
            <a:fillRect/>
          </a:stretch>
        </p:blipFill>
        <p:spPr>
          <a:xfrm>
            <a:off x="614478" y="1375882"/>
            <a:ext cx="876300" cy="584200"/>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E024DE7-BE5F-FC78-9CD9-FAF0F8DB9D61}"/>
              </a:ext>
            </a:extLst>
          </p:cNvPr>
          <p:cNvPicPr>
            <a:picLocks noChangeAspect="1"/>
          </p:cNvPicPr>
          <p:nvPr/>
        </p:nvPicPr>
        <p:blipFill>
          <a:blip r:embed="rId4"/>
          <a:stretch>
            <a:fillRect/>
          </a:stretch>
        </p:blipFill>
        <p:spPr>
          <a:xfrm>
            <a:off x="536653" y="2582898"/>
            <a:ext cx="876300" cy="584200"/>
          </a:xfrm>
          <a:prstGeom prst="rect">
            <a:avLst/>
          </a:prstGeom>
        </p:spPr>
      </p:pic>
      <p:pic>
        <p:nvPicPr>
          <p:cNvPr id="10" name="Picture 9" descr="Text&#10;&#10;Description automatically generated">
            <a:extLst>
              <a:ext uri="{FF2B5EF4-FFF2-40B4-BE49-F238E27FC236}">
                <a16:creationId xmlns:a16="http://schemas.microsoft.com/office/drawing/2014/main" id="{54713838-0BF9-7059-2D5B-026AB6222F2D}"/>
              </a:ext>
            </a:extLst>
          </p:cNvPr>
          <p:cNvPicPr>
            <a:picLocks noChangeAspect="1"/>
          </p:cNvPicPr>
          <p:nvPr/>
        </p:nvPicPr>
        <p:blipFill>
          <a:blip r:embed="rId5"/>
          <a:stretch>
            <a:fillRect/>
          </a:stretch>
        </p:blipFill>
        <p:spPr>
          <a:xfrm>
            <a:off x="2211427" y="1344136"/>
            <a:ext cx="850900" cy="647700"/>
          </a:xfrm>
          <a:prstGeom prst="rect">
            <a:avLst/>
          </a:prstGeom>
        </p:spPr>
      </p:pic>
      <p:pic>
        <p:nvPicPr>
          <p:cNvPr id="12" name="Picture 11" descr="Text&#10;&#10;Description automatically generated">
            <a:extLst>
              <a:ext uri="{FF2B5EF4-FFF2-40B4-BE49-F238E27FC236}">
                <a16:creationId xmlns:a16="http://schemas.microsoft.com/office/drawing/2014/main" id="{9BEB8C93-6F98-1FDE-7FF3-1F5DF99B2080}"/>
              </a:ext>
            </a:extLst>
          </p:cNvPr>
          <p:cNvPicPr>
            <a:picLocks noChangeAspect="1"/>
          </p:cNvPicPr>
          <p:nvPr/>
        </p:nvPicPr>
        <p:blipFill>
          <a:blip r:embed="rId6"/>
          <a:stretch>
            <a:fillRect/>
          </a:stretch>
        </p:blipFill>
        <p:spPr>
          <a:xfrm>
            <a:off x="2211427" y="2540004"/>
            <a:ext cx="850900" cy="647700"/>
          </a:xfrm>
          <a:prstGeom prst="rect">
            <a:avLst/>
          </a:prstGeom>
        </p:spPr>
      </p:pic>
      <p:cxnSp>
        <p:nvCxnSpPr>
          <p:cNvPr id="14" name="Straight Arrow Connector 13">
            <a:extLst>
              <a:ext uri="{FF2B5EF4-FFF2-40B4-BE49-F238E27FC236}">
                <a16:creationId xmlns:a16="http://schemas.microsoft.com/office/drawing/2014/main" id="{3D913757-225D-58CF-8260-7D863682AE47}"/>
              </a:ext>
            </a:extLst>
          </p:cNvPr>
          <p:cNvCxnSpPr>
            <a:stCxn id="5" idx="3"/>
            <a:endCxn id="10" idx="1"/>
          </p:cNvCxnSpPr>
          <p:nvPr/>
        </p:nvCxnSpPr>
        <p:spPr>
          <a:xfrm>
            <a:off x="1490773" y="1667982"/>
            <a:ext cx="720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EE39A1-F036-EF41-05B8-AD41FC579FB8}"/>
              </a:ext>
            </a:extLst>
          </p:cNvPr>
          <p:cNvCxnSpPr>
            <a:stCxn id="8" idx="3"/>
            <a:endCxn id="12" idx="1"/>
          </p:cNvCxnSpPr>
          <p:nvPr/>
        </p:nvCxnSpPr>
        <p:spPr>
          <a:xfrm flipV="1">
            <a:off x="1412949" y="2863853"/>
            <a:ext cx="798475" cy="11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56" name="Picture 12">
            <a:extLst>
              <a:ext uri="{FF2B5EF4-FFF2-40B4-BE49-F238E27FC236}">
                <a16:creationId xmlns:a16="http://schemas.microsoft.com/office/drawing/2014/main" id="{0C8C5F0F-DEE2-7E34-0757-270B01D31E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800" y="2238653"/>
            <a:ext cx="2047211" cy="10837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357FFD8F-DE8A-3779-94C2-FB1E5FEA3FAE}"/>
              </a:ext>
            </a:extLst>
          </p:cNvPr>
          <p:cNvCxnSpPr>
            <a:cxnSpLocks/>
            <a:endCxn id="12" idx="0"/>
          </p:cNvCxnSpPr>
          <p:nvPr/>
        </p:nvCxnSpPr>
        <p:spPr>
          <a:xfrm>
            <a:off x="2254103" y="2283936"/>
            <a:ext cx="382775" cy="25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C99881-D2F5-F5B0-7D85-F89761CCF259}"/>
              </a:ext>
            </a:extLst>
          </p:cNvPr>
          <p:cNvCxnSpPr>
            <a:cxnSpLocks/>
            <a:endCxn id="10" idx="2"/>
          </p:cNvCxnSpPr>
          <p:nvPr/>
        </p:nvCxnSpPr>
        <p:spPr>
          <a:xfrm flipV="1">
            <a:off x="2254103" y="1991833"/>
            <a:ext cx="382775" cy="264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2F143D-76D3-C04E-FE5B-85587979B95C}"/>
              </a:ext>
            </a:extLst>
          </p:cNvPr>
          <p:cNvCxnSpPr>
            <a:cxnSpLocks/>
            <a:stCxn id="12" idx="3"/>
          </p:cNvCxnSpPr>
          <p:nvPr/>
        </p:nvCxnSpPr>
        <p:spPr>
          <a:xfrm flipV="1">
            <a:off x="3062328" y="2856431"/>
            <a:ext cx="988681" cy="7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CCB45BD-F44D-B327-5FC8-0EE2197D8FC5}"/>
              </a:ext>
            </a:extLst>
          </p:cNvPr>
          <p:cNvCxnSpPr>
            <a:cxnSpLocks/>
            <a:stCxn id="10" idx="3"/>
          </p:cNvCxnSpPr>
          <p:nvPr/>
        </p:nvCxnSpPr>
        <p:spPr>
          <a:xfrm>
            <a:off x="3062328" y="1667985"/>
            <a:ext cx="988681" cy="111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8" name="Straight Arrow Connector 4127">
            <a:extLst>
              <a:ext uri="{FF2B5EF4-FFF2-40B4-BE49-F238E27FC236}">
                <a16:creationId xmlns:a16="http://schemas.microsoft.com/office/drawing/2014/main" id="{C612EA26-A6FC-BCDF-3432-9887783D1C89}"/>
              </a:ext>
            </a:extLst>
          </p:cNvPr>
          <p:cNvCxnSpPr>
            <a:cxnSpLocks/>
          </p:cNvCxnSpPr>
          <p:nvPr/>
        </p:nvCxnSpPr>
        <p:spPr>
          <a:xfrm flipV="1">
            <a:off x="3062477" y="2939738"/>
            <a:ext cx="988532" cy="98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62" name="Picture 18">
            <a:extLst>
              <a:ext uri="{FF2B5EF4-FFF2-40B4-BE49-F238E27FC236}">
                <a16:creationId xmlns:a16="http://schemas.microsoft.com/office/drawing/2014/main" id="{7950AD28-34D3-763B-ECFD-792A88FC60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5175" y="2582902"/>
            <a:ext cx="1385631" cy="846377"/>
          </a:xfrm>
          <a:prstGeom prst="rect">
            <a:avLst/>
          </a:prstGeom>
          <a:noFill/>
          <a:extLst>
            <a:ext uri="{909E8E84-426E-40DD-AFC4-6F175D3DCCD1}">
              <a14:hiddenFill xmlns:a14="http://schemas.microsoft.com/office/drawing/2010/main">
                <a:solidFill>
                  <a:srgbClr val="FFFFFF"/>
                </a:solidFill>
              </a14:hiddenFill>
            </a:ext>
          </a:extLst>
        </p:spPr>
      </p:pic>
      <p:cxnSp>
        <p:nvCxnSpPr>
          <p:cNvPr id="4130" name="Straight Arrow Connector 4129">
            <a:extLst>
              <a:ext uri="{FF2B5EF4-FFF2-40B4-BE49-F238E27FC236}">
                <a16:creationId xmlns:a16="http://schemas.microsoft.com/office/drawing/2014/main" id="{BCD6D183-C1AA-F5D2-EAAC-4F489C47925A}"/>
              </a:ext>
            </a:extLst>
          </p:cNvPr>
          <p:cNvCxnSpPr>
            <a:cxnSpLocks/>
          </p:cNvCxnSpPr>
          <p:nvPr/>
        </p:nvCxnSpPr>
        <p:spPr>
          <a:xfrm>
            <a:off x="5756747" y="2874998"/>
            <a:ext cx="718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66" name="Picture 22">
            <a:extLst>
              <a:ext uri="{FF2B5EF4-FFF2-40B4-BE49-F238E27FC236}">
                <a16:creationId xmlns:a16="http://schemas.microsoft.com/office/drawing/2014/main" id="{EF6966EF-F2F8-DE38-1847-9E060D4EC1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8569" y="2594401"/>
            <a:ext cx="1225183" cy="572700"/>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a:extLst>
              <a:ext uri="{FF2B5EF4-FFF2-40B4-BE49-F238E27FC236}">
                <a16:creationId xmlns:a16="http://schemas.microsoft.com/office/drawing/2014/main" id="{82CDA27A-987E-4B51-B6A7-09B44B0F4B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6005" y="1837876"/>
            <a:ext cx="1350311" cy="572700"/>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a:extLst>
              <a:ext uri="{FF2B5EF4-FFF2-40B4-BE49-F238E27FC236}">
                <a16:creationId xmlns:a16="http://schemas.microsoft.com/office/drawing/2014/main" id="{8C139B24-F100-718E-7101-915F70F59E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5566" y="3435810"/>
            <a:ext cx="1111188" cy="634965"/>
          </a:xfrm>
          <a:prstGeom prst="rect">
            <a:avLst/>
          </a:prstGeom>
          <a:noFill/>
          <a:extLst>
            <a:ext uri="{909E8E84-426E-40DD-AFC4-6F175D3DCCD1}">
              <a14:hiddenFill xmlns:a14="http://schemas.microsoft.com/office/drawing/2010/main">
                <a:solidFill>
                  <a:srgbClr val="FFFFFF"/>
                </a:solidFill>
              </a14:hiddenFill>
            </a:ext>
          </a:extLst>
        </p:spPr>
      </p:pic>
      <p:cxnSp>
        <p:nvCxnSpPr>
          <p:cNvPr id="4149" name="Straight Arrow Connector 4148">
            <a:extLst>
              <a:ext uri="{FF2B5EF4-FFF2-40B4-BE49-F238E27FC236}">
                <a16:creationId xmlns:a16="http://schemas.microsoft.com/office/drawing/2014/main" id="{306903B7-E173-2C63-D558-31FA245FBE8F}"/>
              </a:ext>
            </a:extLst>
          </p:cNvPr>
          <p:cNvCxnSpPr/>
          <p:nvPr/>
        </p:nvCxnSpPr>
        <p:spPr>
          <a:xfrm>
            <a:off x="7262037" y="2946078"/>
            <a:ext cx="659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1" name="Straight Arrow Connector 4150">
            <a:extLst>
              <a:ext uri="{FF2B5EF4-FFF2-40B4-BE49-F238E27FC236}">
                <a16:creationId xmlns:a16="http://schemas.microsoft.com/office/drawing/2014/main" id="{E2484297-27AE-8AE4-3A39-A3A02042D2E7}"/>
              </a:ext>
            </a:extLst>
          </p:cNvPr>
          <p:cNvCxnSpPr>
            <a:cxnSpLocks/>
            <a:endCxn id="6172" idx="1"/>
          </p:cNvCxnSpPr>
          <p:nvPr/>
        </p:nvCxnSpPr>
        <p:spPr>
          <a:xfrm>
            <a:off x="7274737" y="2946083"/>
            <a:ext cx="550827" cy="80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4" name="Straight Arrow Connector 4153">
            <a:extLst>
              <a:ext uri="{FF2B5EF4-FFF2-40B4-BE49-F238E27FC236}">
                <a16:creationId xmlns:a16="http://schemas.microsoft.com/office/drawing/2014/main" id="{B0117F51-A548-5BBF-869D-E3DF49F2D1F3}"/>
              </a:ext>
            </a:extLst>
          </p:cNvPr>
          <p:cNvCxnSpPr>
            <a:cxnSpLocks/>
            <a:endCxn id="6168" idx="1"/>
          </p:cNvCxnSpPr>
          <p:nvPr/>
        </p:nvCxnSpPr>
        <p:spPr>
          <a:xfrm flipV="1">
            <a:off x="7274741" y="2124222"/>
            <a:ext cx="431263" cy="82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59" name="TextBox 4158">
            <a:extLst>
              <a:ext uri="{FF2B5EF4-FFF2-40B4-BE49-F238E27FC236}">
                <a16:creationId xmlns:a16="http://schemas.microsoft.com/office/drawing/2014/main" id="{AEABB8F4-18D9-7A12-5E45-E5B097221575}"/>
              </a:ext>
            </a:extLst>
          </p:cNvPr>
          <p:cNvSpPr txBox="1"/>
          <p:nvPr/>
        </p:nvSpPr>
        <p:spPr>
          <a:xfrm>
            <a:off x="1474409" y="1395048"/>
            <a:ext cx="841151" cy="261610"/>
          </a:xfrm>
          <a:prstGeom prst="rect">
            <a:avLst/>
          </a:prstGeom>
          <a:noFill/>
        </p:spPr>
        <p:txBody>
          <a:bodyPr wrap="square" rtlCol="0">
            <a:spAutoFit/>
          </a:bodyPr>
          <a:lstStyle/>
          <a:p>
            <a:r>
              <a:rPr lang="en-US" sz="1100"/>
              <a:t>Inventory</a:t>
            </a:r>
          </a:p>
        </p:txBody>
      </p:sp>
      <p:sp>
        <p:nvSpPr>
          <p:cNvPr id="6144" name="TextBox 6143">
            <a:extLst>
              <a:ext uri="{FF2B5EF4-FFF2-40B4-BE49-F238E27FC236}">
                <a16:creationId xmlns:a16="http://schemas.microsoft.com/office/drawing/2014/main" id="{5EC37997-86F4-5E4C-9504-C3FA36640EAC}"/>
              </a:ext>
            </a:extLst>
          </p:cNvPr>
          <p:cNvSpPr txBox="1"/>
          <p:nvPr/>
        </p:nvSpPr>
        <p:spPr>
          <a:xfrm>
            <a:off x="1404277" y="2633724"/>
            <a:ext cx="841151" cy="261610"/>
          </a:xfrm>
          <a:prstGeom prst="rect">
            <a:avLst/>
          </a:prstGeom>
          <a:noFill/>
        </p:spPr>
        <p:txBody>
          <a:bodyPr wrap="square" rtlCol="0">
            <a:spAutoFit/>
          </a:bodyPr>
          <a:lstStyle/>
          <a:p>
            <a:r>
              <a:rPr lang="en-US" sz="1100"/>
              <a:t>Inventory</a:t>
            </a:r>
          </a:p>
        </p:txBody>
      </p:sp>
      <p:sp>
        <p:nvSpPr>
          <p:cNvPr id="6145" name="TextBox 6144">
            <a:extLst>
              <a:ext uri="{FF2B5EF4-FFF2-40B4-BE49-F238E27FC236}">
                <a16:creationId xmlns:a16="http://schemas.microsoft.com/office/drawing/2014/main" id="{BDAA07D8-720B-1BD6-87CD-8E36FFB59E8B}"/>
              </a:ext>
            </a:extLst>
          </p:cNvPr>
          <p:cNvSpPr txBox="1"/>
          <p:nvPr/>
        </p:nvSpPr>
        <p:spPr>
          <a:xfrm>
            <a:off x="3165466" y="2602243"/>
            <a:ext cx="841151" cy="261610"/>
          </a:xfrm>
          <a:prstGeom prst="rect">
            <a:avLst/>
          </a:prstGeom>
          <a:noFill/>
        </p:spPr>
        <p:txBody>
          <a:bodyPr wrap="square" rtlCol="0">
            <a:spAutoFit/>
          </a:bodyPr>
          <a:lstStyle/>
          <a:p>
            <a:r>
              <a:rPr lang="en-US" sz="1100"/>
              <a:t>Inventory</a:t>
            </a:r>
          </a:p>
        </p:txBody>
      </p:sp>
      <p:sp>
        <p:nvSpPr>
          <p:cNvPr id="6147" name="TextBox 6146">
            <a:extLst>
              <a:ext uri="{FF2B5EF4-FFF2-40B4-BE49-F238E27FC236}">
                <a16:creationId xmlns:a16="http://schemas.microsoft.com/office/drawing/2014/main" id="{B61BB8C4-AE7C-ED72-D10F-8AF44F8BB297}"/>
              </a:ext>
            </a:extLst>
          </p:cNvPr>
          <p:cNvSpPr txBox="1"/>
          <p:nvPr/>
        </p:nvSpPr>
        <p:spPr>
          <a:xfrm rot="2886632">
            <a:off x="3252240" y="2051665"/>
            <a:ext cx="841151" cy="261610"/>
          </a:xfrm>
          <a:prstGeom prst="rect">
            <a:avLst/>
          </a:prstGeom>
          <a:noFill/>
        </p:spPr>
        <p:txBody>
          <a:bodyPr wrap="square" rtlCol="0">
            <a:spAutoFit/>
          </a:bodyPr>
          <a:lstStyle/>
          <a:p>
            <a:r>
              <a:rPr lang="en-US" sz="1100"/>
              <a:t>Inventory</a:t>
            </a:r>
          </a:p>
        </p:txBody>
      </p:sp>
      <p:sp>
        <p:nvSpPr>
          <p:cNvPr id="6148" name="TextBox 6147">
            <a:extLst>
              <a:ext uri="{FF2B5EF4-FFF2-40B4-BE49-F238E27FC236}">
                <a16:creationId xmlns:a16="http://schemas.microsoft.com/office/drawing/2014/main" id="{8E3A32F9-B418-10D5-283F-DAF9C8B63AD8}"/>
              </a:ext>
            </a:extLst>
          </p:cNvPr>
          <p:cNvSpPr txBox="1"/>
          <p:nvPr/>
        </p:nvSpPr>
        <p:spPr>
          <a:xfrm rot="19085277">
            <a:off x="3027823" y="3231417"/>
            <a:ext cx="841151" cy="261610"/>
          </a:xfrm>
          <a:prstGeom prst="rect">
            <a:avLst/>
          </a:prstGeom>
          <a:noFill/>
        </p:spPr>
        <p:txBody>
          <a:bodyPr wrap="square" rtlCol="0">
            <a:spAutoFit/>
          </a:bodyPr>
          <a:lstStyle/>
          <a:p>
            <a:r>
              <a:rPr lang="en-US" sz="1100"/>
              <a:t>Inventory</a:t>
            </a:r>
          </a:p>
        </p:txBody>
      </p:sp>
      <p:sp>
        <p:nvSpPr>
          <p:cNvPr id="6149" name="TextBox 6148">
            <a:extLst>
              <a:ext uri="{FF2B5EF4-FFF2-40B4-BE49-F238E27FC236}">
                <a16:creationId xmlns:a16="http://schemas.microsoft.com/office/drawing/2014/main" id="{962E9CE7-DA29-17B9-B134-89F118DD9504}"/>
              </a:ext>
            </a:extLst>
          </p:cNvPr>
          <p:cNvSpPr txBox="1"/>
          <p:nvPr/>
        </p:nvSpPr>
        <p:spPr>
          <a:xfrm>
            <a:off x="5744599" y="2649739"/>
            <a:ext cx="841151" cy="261610"/>
          </a:xfrm>
          <a:prstGeom prst="rect">
            <a:avLst/>
          </a:prstGeom>
          <a:noFill/>
        </p:spPr>
        <p:txBody>
          <a:bodyPr wrap="square" rtlCol="0">
            <a:spAutoFit/>
          </a:bodyPr>
          <a:lstStyle/>
          <a:p>
            <a:r>
              <a:rPr lang="en-US" sz="1100"/>
              <a:t>Inventory</a:t>
            </a:r>
          </a:p>
        </p:txBody>
      </p:sp>
      <p:cxnSp>
        <p:nvCxnSpPr>
          <p:cNvPr id="6" name="Straight Connector 5">
            <a:extLst>
              <a:ext uri="{FF2B5EF4-FFF2-40B4-BE49-F238E27FC236}">
                <a16:creationId xmlns:a16="http://schemas.microsoft.com/office/drawing/2014/main" id="{FF59EAA6-0D4A-5391-5137-92B0EE294592}"/>
              </a:ext>
            </a:extLst>
          </p:cNvPr>
          <p:cNvCxnSpPr>
            <a:stCxn id="6162" idx="2"/>
          </p:cNvCxnSpPr>
          <p:nvPr/>
        </p:nvCxnSpPr>
        <p:spPr>
          <a:xfrm flipH="1">
            <a:off x="6851737" y="3429279"/>
            <a:ext cx="6254" cy="641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CD1E02-94BC-A527-2991-4B955C3FF247}"/>
              </a:ext>
            </a:extLst>
          </p:cNvPr>
          <p:cNvCxnSpPr/>
          <p:nvPr/>
        </p:nvCxnSpPr>
        <p:spPr>
          <a:xfrm flipH="1">
            <a:off x="4997885" y="4070775"/>
            <a:ext cx="1853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551D05-4732-B435-A44F-DB609883F6E3}"/>
              </a:ext>
            </a:extLst>
          </p:cNvPr>
          <p:cNvCxnSpPr>
            <a:cxnSpLocks/>
          </p:cNvCxnSpPr>
          <p:nvPr/>
        </p:nvCxnSpPr>
        <p:spPr>
          <a:xfrm flipV="1">
            <a:off x="4997885" y="3187704"/>
            <a:ext cx="0" cy="88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04D79EC-977F-1C73-7240-3A4DD3F1E36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3669" y="3626946"/>
            <a:ext cx="780608" cy="75979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ADDA4BF-5C45-D853-5F48-6936509F667E}"/>
              </a:ext>
            </a:extLst>
          </p:cNvPr>
          <p:cNvSpPr txBox="1"/>
          <p:nvPr/>
        </p:nvSpPr>
        <p:spPr>
          <a:xfrm>
            <a:off x="652578" y="4206462"/>
            <a:ext cx="977030" cy="276999"/>
          </a:xfrm>
          <a:prstGeom prst="rect">
            <a:avLst/>
          </a:prstGeom>
          <a:noFill/>
        </p:spPr>
        <p:txBody>
          <a:bodyPr wrap="square" rtlCol="0">
            <a:spAutoFit/>
          </a:bodyPr>
          <a:lstStyle/>
          <a:p>
            <a:r>
              <a:rPr lang="en-US" sz="1200"/>
              <a:t>Nutanix</a:t>
            </a:r>
          </a:p>
        </p:txBody>
      </p:sp>
      <p:sp>
        <p:nvSpPr>
          <p:cNvPr id="20" name="TextBox 19">
            <a:extLst>
              <a:ext uri="{FF2B5EF4-FFF2-40B4-BE49-F238E27FC236}">
                <a16:creationId xmlns:a16="http://schemas.microsoft.com/office/drawing/2014/main" id="{AC5E6EEB-A5B8-043E-A45E-14BB04CB70F9}"/>
              </a:ext>
            </a:extLst>
          </p:cNvPr>
          <p:cNvSpPr txBox="1"/>
          <p:nvPr/>
        </p:nvSpPr>
        <p:spPr>
          <a:xfrm>
            <a:off x="1474473" y="3785899"/>
            <a:ext cx="841151" cy="261610"/>
          </a:xfrm>
          <a:prstGeom prst="rect">
            <a:avLst/>
          </a:prstGeom>
          <a:noFill/>
        </p:spPr>
        <p:txBody>
          <a:bodyPr wrap="square" rtlCol="0">
            <a:spAutoFit/>
          </a:bodyPr>
          <a:lstStyle/>
          <a:p>
            <a:r>
              <a:rPr lang="en-US" sz="1100"/>
              <a:t>Inventory</a:t>
            </a:r>
          </a:p>
        </p:txBody>
      </p:sp>
      <p:pic>
        <p:nvPicPr>
          <p:cNvPr id="22" name="Picture 21" descr="Text&#10;&#10;Description automatically generated">
            <a:extLst>
              <a:ext uri="{FF2B5EF4-FFF2-40B4-BE49-F238E27FC236}">
                <a16:creationId xmlns:a16="http://schemas.microsoft.com/office/drawing/2014/main" id="{71F6D360-901F-2697-182E-0C022F9F8825}"/>
              </a:ext>
            </a:extLst>
          </p:cNvPr>
          <p:cNvPicPr>
            <a:picLocks noChangeAspect="1"/>
          </p:cNvPicPr>
          <p:nvPr/>
        </p:nvPicPr>
        <p:blipFill>
          <a:blip r:embed="rId13"/>
          <a:stretch>
            <a:fillRect/>
          </a:stretch>
        </p:blipFill>
        <p:spPr>
          <a:xfrm>
            <a:off x="2211424" y="3691869"/>
            <a:ext cx="864508" cy="650208"/>
          </a:xfrm>
          <a:prstGeom prst="rect">
            <a:avLst/>
          </a:prstGeom>
        </p:spPr>
      </p:pic>
      <p:cxnSp>
        <p:nvCxnSpPr>
          <p:cNvPr id="29" name="Straight Arrow Connector 28">
            <a:extLst>
              <a:ext uri="{FF2B5EF4-FFF2-40B4-BE49-F238E27FC236}">
                <a16:creationId xmlns:a16="http://schemas.microsoft.com/office/drawing/2014/main" id="{F374F7E9-63E2-1AAF-B9FC-DB9FA256616B}"/>
              </a:ext>
            </a:extLst>
          </p:cNvPr>
          <p:cNvCxnSpPr/>
          <p:nvPr/>
        </p:nvCxnSpPr>
        <p:spPr>
          <a:xfrm>
            <a:off x="1490773" y="4070775"/>
            <a:ext cx="720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Logo, company name&#10;&#10;Description automatically generated">
            <a:extLst>
              <a:ext uri="{FF2B5EF4-FFF2-40B4-BE49-F238E27FC236}">
                <a16:creationId xmlns:a16="http://schemas.microsoft.com/office/drawing/2014/main" id="{F7467A56-B25D-D759-5382-39594E2CF3CD}"/>
              </a:ext>
            </a:extLst>
          </p:cNvPr>
          <p:cNvPicPr>
            <a:picLocks noChangeAspect="1"/>
          </p:cNvPicPr>
          <p:nvPr/>
        </p:nvPicPr>
        <p:blipFill>
          <a:blip r:embed="rId14"/>
          <a:stretch>
            <a:fillRect/>
          </a:stretch>
        </p:blipFill>
        <p:spPr>
          <a:xfrm>
            <a:off x="799887" y="2065963"/>
            <a:ext cx="1404528" cy="377269"/>
          </a:xfrm>
          <a:prstGeom prst="rect">
            <a:avLst/>
          </a:prstGeom>
        </p:spPr>
      </p:pic>
      <p:sp>
        <p:nvSpPr>
          <p:cNvPr id="32" name="TextBox 31">
            <a:extLst>
              <a:ext uri="{FF2B5EF4-FFF2-40B4-BE49-F238E27FC236}">
                <a16:creationId xmlns:a16="http://schemas.microsoft.com/office/drawing/2014/main" id="{5514AD9F-F258-7C55-3D7A-4DF4773BC8FE}"/>
              </a:ext>
            </a:extLst>
          </p:cNvPr>
          <p:cNvSpPr txBox="1"/>
          <p:nvPr/>
        </p:nvSpPr>
        <p:spPr>
          <a:xfrm>
            <a:off x="6475231" y="4609578"/>
            <a:ext cx="2668769" cy="307777"/>
          </a:xfrm>
          <a:prstGeom prst="rect">
            <a:avLst/>
          </a:prstGeom>
          <a:noFill/>
        </p:spPr>
        <p:txBody>
          <a:bodyPr wrap="square" rtlCol="0">
            <a:spAutoFit/>
          </a:bodyPr>
          <a:lstStyle/>
          <a:p>
            <a:r>
              <a:rPr lang="en-US">
                <a:solidFill>
                  <a:schemeClr val="accent1"/>
                </a:solidFill>
              </a:rPr>
              <a:t>Inventory: EC2/S3/Blob</a:t>
            </a:r>
          </a:p>
        </p:txBody>
      </p:sp>
      <p:sp>
        <p:nvSpPr>
          <p:cNvPr id="2" name="Slide Number Placeholder 1">
            <a:extLst>
              <a:ext uri="{FF2B5EF4-FFF2-40B4-BE49-F238E27FC236}">
                <a16:creationId xmlns:a16="http://schemas.microsoft.com/office/drawing/2014/main" id="{39F136AB-258D-F0A1-F882-3743AD56C591}"/>
              </a:ext>
            </a:extLst>
          </p:cNvPr>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157767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1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1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1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1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1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9" grpId="0"/>
      <p:bldP spid="6144" grpId="0"/>
      <p:bldP spid="6145" grpId="0"/>
      <p:bldP spid="6147" grpId="0"/>
      <p:bldP spid="6148" grpId="0"/>
      <p:bldP spid="6149"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661328"/>
            <a:ext cx="8520600" cy="572700"/>
          </a:xfrm>
          <a:prstGeom prst="rect">
            <a:avLst/>
          </a:prstGeom>
        </p:spPr>
        <p:txBody>
          <a:bodyPr spcFirstLastPara="1" wrap="square" lIns="91425" tIns="91425" rIns="91425" bIns="91425" anchor="ctr" anchorCtr="0">
            <a:normAutofit fontScale="90000"/>
          </a:bodyPr>
          <a:lstStyle/>
          <a:p>
            <a:r>
              <a:rPr lang="en-US" dirty="0"/>
              <a:t>Batch+ Stream Processing</a:t>
            </a:r>
          </a:p>
        </p:txBody>
      </p:sp>
      <p:pic>
        <p:nvPicPr>
          <p:cNvPr id="8" name="Picture 7" descr="A picture containing shape&#10;&#10;Description automatically generated">
            <a:extLst>
              <a:ext uri="{FF2B5EF4-FFF2-40B4-BE49-F238E27FC236}">
                <a16:creationId xmlns:a16="http://schemas.microsoft.com/office/drawing/2014/main" id="{4E024DE7-BE5F-FC78-9CD9-FAF0F8DB9D61}"/>
              </a:ext>
            </a:extLst>
          </p:cNvPr>
          <p:cNvPicPr>
            <a:picLocks noChangeAspect="1"/>
          </p:cNvPicPr>
          <p:nvPr/>
        </p:nvPicPr>
        <p:blipFill>
          <a:blip r:embed="rId3"/>
          <a:stretch>
            <a:fillRect/>
          </a:stretch>
        </p:blipFill>
        <p:spPr>
          <a:xfrm>
            <a:off x="536653" y="2582898"/>
            <a:ext cx="876300" cy="584200"/>
          </a:xfrm>
          <a:prstGeom prst="rect">
            <a:avLst/>
          </a:prstGeom>
        </p:spPr>
      </p:pic>
      <p:pic>
        <p:nvPicPr>
          <p:cNvPr id="10" name="Picture 9" descr="Text&#10;&#10;Description automatically generated">
            <a:extLst>
              <a:ext uri="{FF2B5EF4-FFF2-40B4-BE49-F238E27FC236}">
                <a16:creationId xmlns:a16="http://schemas.microsoft.com/office/drawing/2014/main" id="{54713838-0BF9-7059-2D5B-026AB6222F2D}"/>
              </a:ext>
            </a:extLst>
          </p:cNvPr>
          <p:cNvPicPr>
            <a:picLocks noChangeAspect="1"/>
          </p:cNvPicPr>
          <p:nvPr/>
        </p:nvPicPr>
        <p:blipFill>
          <a:blip r:embed="rId4"/>
          <a:stretch>
            <a:fillRect/>
          </a:stretch>
        </p:blipFill>
        <p:spPr>
          <a:xfrm>
            <a:off x="2211427" y="1344136"/>
            <a:ext cx="850900" cy="647700"/>
          </a:xfrm>
          <a:prstGeom prst="rect">
            <a:avLst/>
          </a:prstGeom>
        </p:spPr>
      </p:pic>
      <p:pic>
        <p:nvPicPr>
          <p:cNvPr id="12" name="Picture 11" descr="Text&#10;&#10;Description automatically generated">
            <a:extLst>
              <a:ext uri="{FF2B5EF4-FFF2-40B4-BE49-F238E27FC236}">
                <a16:creationId xmlns:a16="http://schemas.microsoft.com/office/drawing/2014/main" id="{9BEB8C93-6F98-1FDE-7FF3-1F5DF99B2080}"/>
              </a:ext>
            </a:extLst>
          </p:cNvPr>
          <p:cNvPicPr>
            <a:picLocks noChangeAspect="1"/>
          </p:cNvPicPr>
          <p:nvPr/>
        </p:nvPicPr>
        <p:blipFill>
          <a:blip r:embed="rId5"/>
          <a:stretch>
            <a:fillRect/>
          </a:stretch>
        </p:blipFill>
        <p:spPr>
          <a:xfrm>
            <a:off x="2211427" y="2540004"/>
            <a:ext cx="850900" cy="647700"/>
          </a:xfrm>
          <a:prstGeom prst="rect">
            <a:avLst/>
          </a:prstGeom>
        </p:spPr>
      </p:pic>
      <p:cxnSp>
        <p:nvCxnSpPr>
          <p:cNvPr id="14" name="Straight Arrow Connector 13">
            <a:extLst>
              <a:ext uri="{FF2B5EF4-FFF2-40B4-BE49-F238E27FC236}">
                <a16:creationId xmlns:a16="http://schemas.microsoft.com/office/drawing/2014/main" id="{3D913757-225D-58CF-8260-7D863682AE47}"/>
              </a:ext>
            </a:extLst>
          </p:cNvPr>
          <p:cNvCxnSpPr>
            <a:cxnSpLocks/>
            <a:endCxn id="10" idx="1"/>
          </p:cNvCxnSpPr>
          <p:nvPr/>
        </p:nvCxnSpPr>
        <p:spPr>
          <a:xfrm>
            <a:off x="1490773" y="1667982"/>
            <a:ext cx="720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EE39A1-F036-EF41-05B8-AD41FC579FB8}"/>
              </a:ext>
            </a:extLst>
          </p:cNvPr>
          <p:cNvCxnSpPr>
            <a:stCxn id="8" idx="3"/>
            <a:endCxn id="12" idx="1"/>
          </p:cNvCxnSpPr>
          <p:nvPr/>
        </p:nvCxnSpPr>
        <p:spPr>
          <a:xfrm flipV="1">
            <a:off x="1412949" y="2863853"/>
            <a:ext cx="798475" cy="11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56" name="Picture 12">
            <a:extLst>
              <a:ext uri="{FF2B5EF4-FFF2-40B4-BE49-F238E27FC236}">
                <a16:creationId xmlns:a16="http://schemas.microsoft.com/office/drawing/2014/main" id="{0C8C5F0F-DEE2-7E34-0757-270B01D31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0800" y="2238653"/>
            <a:ext cx="2047211" cy="10837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357FFD8F-DE8A-3779-94C2-FB1E5FEA3FAE}"/>
              </a:ext>
            </a:extLst>
          </p:cNvPr>
          <p:cNvCxnSpPr>
            <a:cxnSpLocks/>
            <a:endCxn id="12" idx="0"/>
          </p:cNvCxnSpPr>
          <p:nvPr/>
        </p:nvCxnSpPr>
        <p:spPr>
          <a:xfrm>
            <a:off x="2254103" y="2283936"/>
            <a:ext cx="382775" cy="25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C99881-D2F5-F5B0-7D85-F89761CCF259}"/>
              </a:ext>
            </a:extLst>
          </p:cNvPr>
          <p:cNvCxnSpPr>
            <a:cxnSpLocks/>
            <a:endCxn id="10" idx="2"/>
          </p:cNvCxnSpPr>
          <p:nvPr/>
        </p:nvCxnSpPr>
        <p:spPr>
          <a:xfrm flipV="1">
            <a:off x="2254103" y="1991833"/>
            <a:ext cx="382775" cy="264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2F143D-76D3-C04E-FE5B-85587979B95C}"/>
              </a:ext>
            </a:extLst>
          </p:cNvPr>
          <p:cNvCxnSpPr>
            <a:cxnSpLocks/>
            <a:stCxn id="12" idx="3"/>
          </p:cNvCxnSpPr>
          <p:nvPr/>
        </p:nvCxnSpPr>
        <p:spPr>
          <a:xfrm flipV="1">
            <a:off x="3062328" y="2856431"/>
            <a:ext cx="988681" cy="7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CCB45BD-F44D-B327-5FC8-0EE2197D8FC5}"/>
              </a:ext>
            </a:extLst>
          </p:cNvPr>
          <p:cNvCxnSpPr>
            <a:cxnSpLocks/>
            <a:stCxn id="10" idx="3"/>
          </p:cNvCxnSpPr>
          <p:nvPr/>
        </p:nvCxnSpPr>
        <p:spPr>
          <a:xfrm>
            <a:off x="3062328" y="1667985"/>
            <a:ext cx="988681" cy="111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8" name="Straight Arrow Connector 4127">
            <a:extLst>
              <a:ext uri="{FF2B5EF4-FFF2-40B4-BE49-F238E27FC236}">
                <a16:creationId xmlns:a16="http://schemas.microsoft.com/office/drawing/2014/main" id="{C612EA26-A6FC-BCDF-3432-9887783D1C89}"/>
              </a:ext>
            </a:extLst>
          </p:cNvPr>
          <p:cNvCxnSpPr>
            <a:cxnSpLocks/>
          </p:cNvCxnSpPr>
          <p:nvPr/>
        </p:nvCxnSpPr>
        <p:spPr>
          <a:xfrm flipV="1">
            <a:off x="3062477" y="2939738"/>
            <a:ext cx="988532" cy="98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62" name="Picture 18">
            <a:extLst>
              <a:ext uri="{FF2B5EF4-FFF2-40B4-BE49-F238E27FC236}">
                <a16:creationId xmlns:a16="http://schemas.microsoft.com/office/drawing/2014/main" id="{7950AD28-34D3-763B-ECFD-792A88FC60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5175" y="2582902"/>
            <a:ext cx="1385631" cy="846377"/>
          </a:xfrm>
          <a:prstGeom prst="rect">
            <a:avLst/>
          </a:prstGeom>
          <a:noFill/>
          <a:extLst>
            <a:ext uri="{909E8E84-426E-40DD-AFC4-6F175D3DCCD1}">
              <a14:hiddenFill xmlns:a14="http://schemas.microsoft.com/office/drawing/2010/main">
                <a:solidFill>
                  <a:srgbClr val="FFFFFF"/>
                </a:solidFill>
              </a14:hiddenFill>
            </a:ext>
          </a:extLst>
        </p:spPr>
      </p:pic>
      <p:cxnSp>
        <p:nvCxnSpPr>
          <p:cNvPr id="4130" name="Straight Arrow Connector 4129">
            <a:extLst>
              <a:ext uri="{FF2B5EF4-FFF2-40B4-BE49-F238E27FC236}">
                <a16:creationId xmlns:a16="http://schemas.microsoft.com/office/drawing/2014/main" id="{BCD6D183-C1AA-F5D2-EAAC-4F489C47925A}"/>
              </a:ext>
            </a:extLst>
          </p:cNvPr>
          <p:cNvCxnSpPr>
            <a:cxnSpLocks/>
          </p:cNvCxnSpPr>
          <p:nvPr/>
        </p:nvCxnSpPr>
        <p:spPr>
          <a:xfrm>
            <a:off x="5756747" y="2874998"/>
            <a:ext cx="718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66" name="Picture 22">
            <a:extLst>
              <a:ext uri="{FF2B5EF4-FFF2-40B4-BE49-F238E27FC236}">
                <a16:creationId xmlns:a16="http://schemas.microsoft.com/office/drawing/2014/main" id="{EF6966EF-F2F8-DE38-1847-9E060D4EC1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8569" y="2594401"/>
            <a:ext cx="1225183" cy="572700"/>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a:extLst>
              <a:ext uri="{FF2B5EF4-FFF2-40B4-BE49-F238E27FC236}">
                <a16:creationId xmlns:a16="http://schemas.microsoft.com/office/drawing/2014/main" id="{82CDA27A-987E-4B51-B6A7-09B44B0F4B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6005" y="1837876"/>
            <a:ext cx="1350311" cy="572700"/>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a:extLst>
              <a:ext uri="{FF2B5EF4-FFF2-40B4-BE49-F238E27FC236}">
                <a16:creationId xmlns:a16="http://schemas.microsoft.com/office/drawing/2014/main" id="{8C139B24-F100-718E-7101-915F70F59E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5566" y="3435810"/>
            <a:ext cx="1111188" cy="634965"/>
          </a:xfrm>
          <a:prstGeom prst="rect">
            <a:avLst/>
          </a:prstGeom>
          <a:noFill/>
          <a:extLst>
            <a:ext uri="{909E8E84-426E-40DD-AFC4-6F175D3DCCD1}">
              <a14:hiddenFill xmlns:a14="http://schemas.microsoft.com/office/drawing/2010/main">
                <a:solidFill>
                  <a:srgbClr val="FFFFFF"/>
                </a:solidFill>
              </a14:hiddenFill>
            </a:ext>
          </a:extLst>
        </p:spPr>
      </p:pic>
      <p:cxnSp>
        <p:nvCxnSpPr>
          <p:cNvPr id="4149" name="Straight Arrow Connector 4148">
            <a:extLst>
              <a:ext uri="{FF2B5EF4-FFF2-40B4-BE49-F238E27FC236}">
                <a16:creationId xmlns:a16="http://schemas.microsoft.com/office/drawing/2014/main" id="{306903B7-E173-2C63-D558-31FA245FBE8F}"/>
              </a:ext>
            </a:extLst>
          </p:cNvPr>
          <p:cNvCxnSpPr/>
          <p:nvPr/>
        </p:nvCxnSpPr>
        <p:spPr>
          <a:xfrm>
            <a:off x="7262037" y="2946078"/>
            <a:ext cx="659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1" name="Straight Arrow Connector 4150">
            <a:extLst>
              <a:ext uri="{FF2B5EF4-FFF2-40B4-BE49-F238E27FC236}">
                <a16:creationId xmlns:a16="http://schemas.microsoft.com/office/drawing/2014/main" id="{E2484297-27AE-8AE4-3A39-A3A02042D2E7}"/>
              </a:ext>
            </a:extLst>
          </p:cNvPr>
          <p:cNvCxnSpPr>
            <a:cxnSpLocks/>
            <a:endCxn id="6172" idx="1"/>
          </p:cNvCxnSpPr>
          <p:nvPr/>
        </p:nvCxnSpPr>
        <p:spPr>
          <a:xfrm>
            <a:off x="7274737" y="2946083"/>
            <a:ext cx="550827" cy="80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4" name="Straight Arrow Connector 4153">
            <a:extLst>
              <a:ext uri="{FF2B5EF4-FFF2-40B4-BE49-F238E27FC236}">
                <a16:creationId xmlns:a16="http://schemas.microsoft.com/office/drawing/2014/main" id="{B0117F51-A548-5BBF-869D-E3DF49F2D1F3}"/>
              </a:ext>
            </a:extLst>
          </p:cNvPr>
          <p:cNvCxnSpPr>
            <a:cxnSpLocks/>
            <a:endCxn id="6168" idx="1"/>
          </p:cNvCxnSpPr>
          <p:nvPr/>
        </p:nvCxnSpPr>
        <p:spPr>
          <a:xfrm flipV="1">
            <a:off x="7274741" y="2124222"/>
            <a:ext cx="431263" cy="82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59" name="TextBox 4158">
            <a:extLst>
              <a:ext uri="{FF2B5EF4-FFF2-40B4-BE49-F238E27FC236}">
                <a16:creationId xmlns:a16="http://schemas.microsoft.com/office/drawing/2014/main" id="{AEABB8F4-18D9-7A12-5E45-E5B097221575}"/>
              </a:ext>
            </a:extLst>
          </p:cNvPr>
          <p:cNvSpPr txBox="1"/>
          <p:nvPr/>
        </p:nvSpPr>
        <p:spPr>
          <a:xfrm>
            <a:off x="1474409" y="1395048"/>
            <a:ext cx="841151" cy="261610"/>
          </a:xfrm>
          <a:prstGeom prst="rect">
            <a:avLst/>
          </a:prstGeom>
          <a:noFill/>
        </p:spPr>
        <p:txBody>
          <a:bodyPr wrap="square" rtlCol="0">
            <a:spAutoFit/>
          </a:bodyPr>
          <a:lstStyle/>
          <a:p>
            <a:r>
              <a:rPr lang="en-US" sz="1100" dirty="0"/>
              <a:t>Events</a:t>
            </a:r>
          </a:p>
        </p:txBody>
      </p:sp>
      <p:sp>
        <p:nvSpPr>
          <p:cNvPr id="6144" name="TextBox 6143">
            <a:extLst>
              <a:ext uri="{FF2B5EF4-FFF2-40B4-BE49-F238E27FC236}">
                <a16:creationId xmlns:a16="http://schemas.microsoft.com/office/drawing/2014/main" id="{5EC37997-86F4-5E4C-9504-C3FA36640EAC}"/>
              </a:ext>
            </a:extLst>
          </p:cNvPr>
          <p:cNvSpPr txBox="1"/>
          <p:nvPr/>
        </p:nvSpPr>
        <p:spPr>
          <a:xfrm>
            <a:off x="1404277" y="2633724"/>
            <a:ext cx="841151" cy="261610"/>
          </a:xfrm>
          <a:prstGeom prst="rect">
            <a:avLst/>
          </a:prstGeom>
          <a:noFill/>
        </p:spPr>
        <p:txBody>
          <a:bodyPr wrap="square" rtlCol="0">
            <a:spAutoFit/>
          </a:bodyPr>
          <a:lstStyle/>
          <a:p>
            <a:r>
              <a:rPr lang="en-US" sz="1100"/>
              <a:t>Inventory</a:t>
            </a:r>
          </a:p>
        </p:txBody>
      </p:sp>
      <p:sp>
        <p:nvSpPr>
          <p:cNvPr id="6145" name="TextBox 6144">
            <a:extLst>
              <a:ext uri="{FF2B5EF4-FFF2-40B4-BE49-F238E27FC236}">
                <a16:creationId xmlns:a16="http://schemas.microsoft.com/office/drawing/2014/main" id="{BDAA07D8-720B-1BD6-87CD-8E36FFB59E8B}"/>
              </a:ext>
            </a:extLst>
          </p:cNvPr>
          <p:cNvSpPr txBox="1"/>
          <p:nvPr/>
        </p:nvSpPr>
        <p:spPr>
          <a:xfrm>
            <a:off x="3165466" y="2602243"/>
            <a:ext cx="841151" cy="261610"/>
          </a:xfrm>
          <a:prstGeom prst="rect">
            <a:avLst/>
          </a:prstGeom>
          <a:noFill/>
        </p:spPr>
        <p:txBody>
          <a:bodyPr wrap="square" rtlCol="0">
            <a:spAutoFit/>
          </a:bodyPr>
          <a:lstStyle/>
          <a:p>
            <a:r>
              <a:rPr lang="en-US" sz="1100"/>
              <a:t>Inventory</a:t>
            </a:r>
          </a:p>
        </p:txBody>
      </p:sp>
      <p:sp>
        <p:nvSpPr>
          <p:cNvPr id="6147" name="TextBox 6146">
            <a:extLst>
              <a:ext uri="{FF2B5EF4-FFF2-40B4-BE49-F238E27FC236}">
                <a16:creationId xmlns:a16="http://schemas.microsoft.com/office/drawing/2014/main" id="{B61BB8C4-AE7C-ED72-D10F-8AF44F8BB297}"/>
              </a:ext>
            </a:extLst>
          </p:cNvPr>
          <p:cNvSpPr txBox="1"/>
          <p:nvPr/>
        </p:nvSpPr>
        <p:spPr>
          <a:xfrm rot="2886632">
            <a:off x="3252240" y="2051665"/>
            <a:ext cx="841151" cy="261610"/>
          </a:xfrm>
          <a:prstGeom prst="rect">
            <a:avLst/>
          </a:prstGeom>
          <a:noFill/>
        </p:spPr>
        <p:txBody>
          <a:bodyPr wrap="square" rtlCol="0">
            <a:spAutoFit/>
          </a:bodyPr>
          <a:lstStyle/>
          <a:p>
            <a:r>
              <a:rPr lang="en-US" sz="1100" dirty="0"/>
              <a:t>Events</a:t>
            </a:r>
          </a:p>
        </p:txBody>
      </p:sp>
      <p:sp>
        <p:nvSpPr>
          <p:cNvPr id="6148" name="TextBox 6147">
            <a:extLst>
              <a:ext uri="{FF2B5EF4-FFF2-40B4-BE49-F238E27FC236}">
                <a16:creationId xmlns:a16="http://schemas.microsoft.com/office/drawing/2014/main" id="{8E3A32F9-B418-10D5-283F-DAF9C8B63AD8}"/>
              </a:ext>
            </a:extLst>
          </p:cNvPr>
          <p:cNvSpPr txBox="1"/>
          <p:nvPr/>
        </p:nvSpPr>
        <p:spPr>
          <a:xfrm rot="19085277">
            <a:off x="3027823" y="3231417"/>
            <a:ext cx="841151" cy="261610"/>
          </a:xfrm>
          <a:prstGeom prst="rect">
            <a:avLst/>
          </a:prstGeom>
          <a:noFill/>
        </p:spPr>
        <p:txBody>
          <a:bodyPr wrap="square" rtlCol="0">
            <a:spAutoFit/>
          </a:bodyPr>
          <a:lstStyle/>
          <a:p>
            <a:r>
              <a:rPr lang="en-US" sz="1100"/>
              <a:t>Inventory</a:t>
            </a:r>
          </a:p>
        </p:txBody>
      </p:sp>
      <p:sp>
        <p:nvSpPr>
          <p:cNvPr id="6149" name="TextBox 6148">
            <a:extLst>
              <a:ext uri="{FF2B5EF4-FFF2-40B4-BE49-F238E27FC236}">
                <a16:creationId xmlns:a16="http://schemas.microsoft.com/office/drawing/2014/main" id="{962E9CE7-DA29-17B9-B134-89F118DD9504}"/>
              </a:ext>
            </a:extLst>
          </p:cNvPr>
          <p:cNvSpPr txBox="1"/>
          <p:nvPr/>
        </p:nvSpPr>
        <p:spPr>
          <a:xfrm>
            <a:off x="5744599" y="2649739"/>
            <a:ext cx="841151" cy="261610"/>
          </a:xfrm>
          <a:prstGeom prst="rect">
            <a:avLst/>
          </a:prstGeom>
          <a:noFill/>
        </p:spPr>
        <p:txBody>
          <a:bodyPr wrap="square" rtlCol="0">
            <a:spAutoFit/>
          </a:bodyPr>
          <a:lstStyle/>
          <a:p>
            <a:r>
              <a:rPr lang="en-US" sz="1100" dirty="0"/>
              <a:t>Inventory</a:t>
            </a:r>
          </a:p>
        </p:txBody>
      </p:sp>
      <p:cxnSp>
        <p:nvCxnSpPr>
          <p:cNvPr id="6" name="Straight Connector 5">
            <a:extLst>
              <a:ext uri="{FF2B5EF4-FFF2-40B4-BE49-F238E27FC236}">
                <a16:creationId xmlns:a16="http://schemas.microsoft.com/office/drawing/2014/main" id="{FF59EAA6-0D4A-5391-5137-92B0EE294592}"/>
              </a:ext>
            </a:extLst>
          </p:cNvPr>
          <p:cNvCxnSpPr>
            <a:stCxn id="6162" idx="2"/>
          </p:cNvCxnSpPr>
          <p:nvPr/>
        </p:nvCxnSpPr>
        <p:spPr>
          <a:xfrm flipH="1">
            <a:off x="6851737" y="3429279"/>
            <a:ext cx="6254" cy="641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CD1E02-94BC-A527-2991-4B955C3FF247}"/>
              </a:ext>
            </a:extLst>
          </p:cNvPr>
          <p:cNvCxnSpPr/>
          <p:nvPr/>
        </p:nvCxnSpPr>
        <p:spPr>
          <a:xfrm flipH="1">
            <a:off x="4997885" y="4070775"/>
            <a:ext cx="1853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551D05-4732-B435-A44F-DB609883F6E3}"/>
              </a:ext>
            </a:extLst>
          </p:cNvPr>
          <p:cNvCxnSpPr>
            <a:cxnSpLocks/>
          </p:cNvCxnSpPr>
          <p:nvPr/>
        </p:nvCxnSpPr>
        <p:spPr>
          <a:xfrm flipV="1">
            <a:off x="4997885" y="3187704"/>
            <a:ext cx="0" cy="88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04D79EC-977F-1C73-7240-3A4DD3F1E3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669" y="3626946"/>
            <a:ext cx="780608" cy="75979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ADDA4BF-5C45-D853-5F48-6936509F667E}"/>
              </a:ext>
            </a:extLst>
          </p:cNvPr>
          <p:cNvSpPr txBox="1"/>
          <p:nvPr/>
        </p:nvSpPr>
        <p:spPr>
          <a:xfrm>
            <a:off x="652578" y="4206462"/>
            <a:ext cx="977030" cy="276999"/>
          </a:xfrm>
          <a:prstGeom prst="rect">
            <a:avLst/>
          </a:prstGeom>
          <a:noFill/>
        </p:spPr>
        <p:txBody>
          <a:bodyPr wrap="square" rtlCol="0">
            <a:spAutoFit/>
          </a:bodyPr>
          <a:lstStyle/>
          <a:p>
            <a:r>
              <a:rPr lang="en-US" sz="1200"/>
              <a:t>Nutanix</a:t>
            </a:r>
          </a:p>
        </p:txBody>
      </p:sp>
      <p:sp>
        <p:nvSpPr>
          <p:cNvPr id="20" name="TextBox 19">
            <a:extLst>
              <a:ext uri="{FF2B5EF4-FFF2-40B4-BE49-F238E27FC236}">
                <a16:creationId xmlns:a16="http://schemas.microsoft.com/office/drawing/2014/main" id="{AC5E6EEB-A5B8-043E-A45E-14BB04CB70F9}"/>
              </a:ext>
            </a:extLst>
          </p:cNvPr>
          <p:cNvSpPr txBox="1"/>
          <p:nvPr/>
        </p:nvSpPr>
        <p:spPr>
          <a:xfrm>
            <a:off x="1474473" y="3785899"/>
            <a:ext cx="841151" cy="261610"/>
          </a:xfrm>
          <a:prstGeom prst="rect">
            <a:avLst/>
          </a:prstGeom>
          <a:noFill/>
        </p:spPr>
        <p:txBody>
          <a:bodyPr wrap="square" rtlCol="0">
            <a:spAutoFit/>
          </a:bodyPr>
          <a:lstStyle/>
          <a:p>
            <a:r>
              <a:rPr lang="en-US" sz="1100"/>
              <a:t>Inventory</a:t>
            </a:r>
          </a:p>
        </p:txBody>
      </p:sp>
      <p:pic>
        <p:nvPicPr>
          <p:cNvPr id="22" name="Picture 21" descr="Text&#10;&#10;Description automatically generated">
            <a:extLst>
              <a:ext uri="{FF2B5EF4-FFF2-40B4-BE49-F238E27FC236}">
                <a16:creationId xmlns:a16="http://schemas.microsoft.com/office/drawing/2014/main" id="{71F6D360-901F-2697-182E-0C022F9F8825}"/>
              </a:ext>
            </a:extLst>
          </p:cNvPr>
          <p:cNvPicPr>
            <a:picLocks noChangeAspect="1"/>
          </p:cNvPicPr>
          <p:nvPr/>
        </p:nvPicPr>
        <p:blipFill>
          <a:blip r:embed="rId12"/>
          <a:stretch>
            <a:fillRect/>
          </a:stretch>
        </p:blipFill>
        <p:spPr>
          <a:xfrm>
            <a:off x="2211424" y="3691869"/>
            <a:ext cx="864508" cy="650208"/>
          </a:xfrm>
          <a:prstGeom prst="rect">
            <a:avLst/>
          </a:prstGeom>
        </p:spPr>
      </p:pic>
      <p:cxnSp>
        <p:nvCxnSpPr>
          <p:cNvPr id="29" name="Straight Arrow Connector 28">
            <a:extLst>
              <a:ext uri="{FF2B5EF4-FFF2-40B4-BE49-F238E27FC236}">
                <a16:creationId xmlns:a16="http://schemas.microsoft.com/office/drawing/2014/main" id="{F374F7E9-63E2-1AAF-B9FC-DB9FA256616B}"/>
              </a:ext>
            </a:extLst>
          </p:cNvPr>
          <p:cNvCxnSpPr/>
          <p:nvPr/>
        </p:nvCxnSpPr>
        <p:spPr>
          <a:xfrm>
            <a:off x="1490773" y="4070775"/>
            <a:ext cx="720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Logo, company name&#10;&#10;Description automatically generated">
            <a:extLst>
              <a:ext uri="{FF2B5EF4-FFF2-40B4-BE49-F238E27FC236}">
                <a16:creationId xmlns:a16="http://schemas.microsoft.com/office/drawing/2014/main" id="{F7467A56-B25D-D759-5382-39594E2CF3CD}"/>
              </a:ext>
            </a:extLst>
          </p:cNvPr>
          <p:cNvPicPr>
            <a:picLocks noChangeAspect="1"/>
          </p:cNvPicPr>
          <p:nvPr/>
        </p:nvPicPr>
        <p:blipFill>
          <a:blip r:embed="rId13"/>
          <a:stretch>
            <a:fillRect/>
          </a:stretch>
        </p:blipFill>
        <p:spPr>
          <a:xfrm>
            <a:off x="799887" y="2065963"/>
            <a:ext cx="1404528" cy="377269"/>
          </a:xfrm>
          <a:prstGeom prst="rect">
            <a:avLst/>
          </a:prstGeom>
        </p:spPr>
      </p:pic>
      <p:sp>
        <p:nvSpPr>
          <p:cNvPr id="32" name="TextBox 31">
            <a:extLst>
              <a:ext uri="{FF2B5EF4-FFF2-40B4-BE49-F238E27FC236}">
                <a16:creationId xmlns:a16="http://schemas.microsoft.com/office/drawing/2014/main" id="{5514AD9F-F258-7C55-3D7A-4DF4773BC8FE}"/>
              </a:ext>
            </a:extLst>
          </p:cNvPr>
          <p:cNvSpPr txBox="1"/>
          <p:nvPr/>
        </p:nvSpPr>
        <p:spPr>
          <a:xfrm>
            <a:off x="6475231" y="4609578"/>
            <a:ext cx="2668769" cy="307777"/>
          </a:xfrm>
          <a:prstGeom prst="rect">
            <a:avLst/>
          </a:prstGeom>
          <a:noFill/>
        </p:spPr>
        <p:txBody>
          <a:bodyPr wrap="square" rtlCol="0">
            <a:spAutoFit/>
          </a:bodyPr>
          <a:lstStyle/>
          <a:p>
            <a:r>
              <a:rPr lang="en-US">
                <a:solidFill>
                  <a:schemeClr val="accent1"/>
                </a:solidFill>
              </a:rPr>
              <a:t>Inventory: EC2/S3/Blob</a:t>
            </a:r>
          </a:p>
        </p:txBody>
      </p:sp>
      <p:sp>
        <p:nvSpPr>
          <p:cNvPr id="2" name="Slide Number Placeholder 1">
            <a:extLst>
              <a:ext uri="{FF2B5EF4-FFF2-40B4-BE49-F238E27FC236}">
                <a16:creationId xmlns:a16="http://schemas.microsoft.com/office/drawing/2014/main" id="{39F136AB-258D-F0A1-F882-3743AD56C591}"/>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3" name="Picture 2">
            <a:extLst>
              <a:ext uri="{FF2B5EF4-FFF2-40B4-BE49-F238E27FC236}">
                <a16:creationId xmlns:a16="http://schemas.microsoft.com/office/drawing/2014/main" id="{A650647D-DFA8-1D72-BF6E-C51A9EC469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116" y="1263101"/>
            <a:ext cx="726414" cy="80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472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661328"/>
            <a:ext cx="8520600" cy="572700"/>
          </a:xfrm>
          <a:prstGeom prst="rect">
            <a:avLst/>
          </a:prstGeom>
        </p:spPr>
        <p:txBody>
          <a:bodyPr spcFirstLastPara="1" wrap="square" lIns="91425" tIns="91425" rIns="91425" bIns="91425" anchor="ctr" anchorCtr="0">
            <a:normAutofit fontScale="90000"/>
          </a:bodyPr>
          <a:lstStyle/>
          <a:p>
            <a:r>
              <a:rPr lang="en-US" dirty="0"/>
              <a:t>Batch+ Stream Processing</a:t>
            </a:r>
          </a:p>
        </p:txBody>
      </p:sp>
      <p:pic>
        <p:nvPicPr>
          <p:cNvPr id="10" name="Picture 9" descr="Text&#10;&#10;Description automatically generated">
            <a:extLst>
              <a:ext uri="{FF2B5EF4-FFF2-40B4-BE49-F238E27FC236}">
                <a16:creationId xmlns:a16="http://schemas.microsoft.com/office/drawing/2014/main" id="{54713838-0BF9-7059-2D5B-026AB6222F2D}"/>
              </a:ext>
            </a:extLst>
          </p:cNvPr>
          <p:cNvPicPr>
            <a:picLocks noChangeAspect="1"/>
          </p:cNvPicPr>
          <p:nvPr/>
        </p:nvPicPr>
        <p:blipFill>
          <a:blip r:embed="rId3"/>
          <a:stretch>
            <a:fillRect/>
          </a:stretch>
        </p:blipFill>
        <p:spPr>
          <a:xfrm>
            <a:off x="2211427" y="1344136"/>
            <a:ext cx="850900" cy="647700"/>
          </a:xfrm>
          <a:prstGeom prst="rect">
            <a:avLst/>
          </a:prstGeom>
        </p:spPr>
      </p:pic>
      <p:pic>
        <p:nvPicPr>
          <p:cNvPr id="12" name="Picture 11" descr="Text&#10;&#10;Description automatically generated">
            <a:extLst>
              <a:ext uri="{FF2B5EF4-FFF2-40B4-BE49-F238E27FC236}">
                <a16:creationId xmlns:a16="http://schemas.microsoft.com/office/drawing/2014/main" id="{9BEB8C93-6F98-1FDE-7FF3-1F5DF99B2080}"/>
              </a:ext>
            </a:extLst>
          </p:cNvPr>
          <p:cNvPicPr>
            <a:picLocks noChangeAspect="1"/>
          </p:cNvPicPr>
          <p:nvPr/>
        </p:nvPicPr>
        <p:blipFill>
          <a:blip r:embed="rId4"/>
          <a:stretch>
            <a:fillRect/>
          </a:stretch>
        </p:blipFill>
        <p:spPr>
          <a:xfrm>
            <a:off x="2211427" y="2540004"/>
            <a:ext cx="850900" cy="647700"/>
          </a:xfrm>
          <a:prstGeom prst="rect">
            <a:avLst/>
          </a:prstGeom>
        </p:spPr>
      </p:pic>
      <p:cxnSp>
        <p:nvCxnSpPr>
          <p:cNvPr id="14" name="Straight Arrow Connector 13">
            <a:extLst>
              <a:ext uri="{FF2B5EF4-FFF2-40B4-BE49-F238E27FC236}">
                <a16:creationId xmlns:a16="http://schemas.microsoft.com/office/drawing/2014/main" id="{3D913757-225D-58CF-8260-7D863682AE47}"/>
              </a:ext>
            </a:extLst>
          </p:cNvPr>
          <p:cNvCxnSpPr>
            <a:cxnSpLocks/>
            <a:endCxn id="10" idx="1"/>
          </p:cNvCxnSpPr>
          <p:nvPr/>
        </p:nvCxnSpPr>
        <p:spPr>
          <a:xfrm>
            <a:off x="1490773" y="1667982"/>
            <a:ext cx="720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EE39A1-F036-EF41-05B8-AD41FC579FB8}"/>
              </a:ext>
            </a:extLst>
          </p:cNvPr>
          <p:cNvCxnSpPr>
            <a:cxnSpLocks/>
            <a:endCxn id="12" idx="1"/>
          </p:cNvCxnSpPr>
          <p:nvPr/>
        </p:nvCxnSpPr>
        <p:spPr>
          <a:xfrm flipV="1">
            <a:off x="1412949" y="2863853"/>
            <a:ext cx="798475" cy="11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56" name="Picture 12">
            <a:extLst>
              <a:ext uri="{FF2B5EF4-FFF2-40B4-BE49-F238E27FC236}">
                <a16:creationId xmlns:a16="http://schemas.microsoft.com/office/drawing/2014/main" id="{0C8C5F0F-DEE2-7E34-0757-270B01D31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800" y="2238653"/>
            <a:ext cx="2047211" cy="10837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357FFD8F-DE8A-3779-94C2-FB1E5FEA3FAE}"/>
              </a:ext>
            </a:extLst>
          </p:cNvPr>
          <p:cNvCxnSpPr>
            <a:cxnSpLocks/>
            <a:endCxn id="12" idx="0"/>
          </p:cNvCxnSpPr>
          <p:nvPr/>
        </p:nvCxnSpPr>
        <p:spPr>
          <a:xfrm>
            <a:off x="2254103" y="2283936"/>
            <a:ext cx="382775" cy="25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C99881-D2F5-F5B0-7D85-F89761CCF259}"/>
              </a:ext>
            </a:extLst>
          </p:cNvPr>
          <p:cNvCxnSpPr>
            <a:cxnSpLocks/>
            <a:endCxn id="10" idx="2"/>
          </p:cNvCxnSpPr>
          <p:nvPr/>
        </p:nvCxnSpPr>
        <p:spPr>
          <a:xfrm flipV="1">
            <a:off x="2254103" y="1991833"/>
            <a:ext cx="382775" cy="264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2F143D-76D3-C04E-FE5B-85587979B95C}"/>
              </a:ext>
            </a:extLst>
          </p:cNvPr>
          <p:cNvCxnSpPr>
            <a:cxnSpLocks/>
            <a:stCxn id="12" idx="3"/>
          </p:cNvCxnSpPr>
          <p:nvPr/>
        </p:nvCxnSpPr>
        <p:spPr>
          <a:xfrm flipV="1">
            <a:off x="3062328" y="2856431"/>
            <a:ext cx="988681" cy="7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CCB45BD-F44D-B327-5FC8-0EE2197D8FC5}"/>
              </a:ext>
            </a:extLst>
          </p:cNvPr>
          <p:cNvCxnSpPr>
            <a:cxnSpLocks/>
            <a:stCxn id="10" idx="3"/>
          </p:cNvCxnSpPr>
          <p:nvPr/>
        </p:nvCxnSpPr>
        <p:spPr>
          <a:xfrm>
            <a:off x="3062328" y="1667985"/>
            <a:ext cx="988681" cy="111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8" name="Straight Arrow Connector 4127">
            <a:extLst>
              <a:ext uri="{FF2B5EF4-FFF2-40B4-BE49-F238E27FC236}">
                <a16:creationId xmlns:a16="http://schemas.microsoft.com/office/drawing/2014/main" id="{C612EA26-A6FC-BCDF-3432-9887783D1C89}"/>
              </a:ext>
            </a:extLst>
          </p:cNvPr>
          <p:cNvCxnSpPr>
            <a:cxnSpLocks/>
          </p:cNvCxnSpPr>
          <p:nvPr/>
        </p:nvCxnSpPr>
        <p:spPr>
          <a:xfrm flipV="1">
            <a:off x="3062477" y="2939738"/>
            <a:ext cx="988532" cy="98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62" name="Picture 18">
            <a:extLst>
              <a:ext uri="{FF2B5EF4-FFF2-40B4-BE49-F238E27FC236}">
                <a16:creationId xmlns:a16="http://schemas.microsoft.com/office/drawing/2014/main" id="{7950AD28-34D3-763B-ECFD-792A88FC6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175" y="2582902"/>
            <a:ext cx="1385631" cy="846377"/>
          </a:xfrm>
          <a:prstGeom prst="rect">
            <a:avLst/>
          </a:prstGeom>
          <a:noFill/>
          <a:extLst>
            <a:ext uri="{909E8E84-426E-40DD-AFC4-6F175D3DCCD1}">
              <a14:hiddenFill xmlns:a14="http://schemas.microsoft.com/office/drawing/2010/main">
                <a:solidFill>
                  <a:srgbClr val="FFFFFF"/>
                </a:solidFill>
              </a14:hiddenFill>
            </a:ext>
          </a:extLst>
        </p:spPr>
      </p:pic>
      <p:cxnSp>
        <p:nvCxnSpPr>
          <p:cNvPr id="4130" name="Straight Arrow Connector 4129">
            <a:extLst>
              <a:ext uri="{FF2B5EF4-FFF2-40B4-BE49-F238E27FC236}">
                <a16:creationId xmlns:a16="http://schemas.microsoft.com/office/drawing/2014/main" id="{BCD6D183-C1AA-F5D2-EAAC-4F489C47925A}"/>
              </a:ext>
            </a:extLst>
          </p:cNvPr>
          <p:cNvCxnSpPr>
            <a:cxnSpLocks/>
          </p:cNvCxnSpPr>
          <p:nvPr/>
        </p:nvCxnSpPr>
        <p:spPr>
          <a:xfrm>
            <a:off x="5756747" y="2874998"/>
            <a:ext cx="718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66" name="Picture 22">
            <a:extLst>
              <a:ext uri="{FF2B5EF4-FFF2-40B4-BE49-F238E27FC236}">
                <a16:creationId xmlns:a16="http://schemas.microsoft.com/office/drawing/2014/main" id="{EF6966EF-F2F8-DE38-1847-9E060D4EC1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8569" y="2594401"/>
            <a:ext cx="1225183" cy="572700"/>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a:extLst>
              <a:ext uri="{FF2B5EF4-FFF2-40B4-BE49-F238E27FC236}">
                <a16:creationId xmlns:a16="http://schemas.microsoft.com/office/drawing/2014/main" id="{82CDA27A-987E-4B51-B6A7-09B44B0F4B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6005" y="1837876"/>
            <a:ext cx="1350311" cy="572700"/>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a:extLst>
              <a:ext uri="{FF2B5EF4-FFF2-40B4-BE49-F238E27FC236}">
                <a16:creationId xmlns:a16="http://schemas.microsoft.com/office/drawing/2014/main" id="{8C139B24-F100-718E-7101-915F70F59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5566" y="3435810"/>
            <a:ext cx="1111188" cy="634965"/>
          </a:xfrm>
          <a:prstGeom prst="rect">
            <a:avLst/>
          </a:prstGeom>
          <a:noFill/>
          <a:extLst>
            <a:ext uri="{909E8E84-426E-40DD-AFC4-6F175D3DCCD1}">
              <a14:hiddenFill xmlns:a14="http://schemas.microsoft.com/office/drawing/2010/main">
                <a:solidFill>
                  <a:srgbClr val="FFFFFF"/>
                </a:solidFill>
              </a14:hiddenFill>
            </a:ext>
          </a:extLst>
        </p:spPr>
      </p:pic>
      <p:cxnSp>
        <p:nvCxnSpPr>
          <p:cNvPr id="4149" name="Straight Arrow Connector 4148">
            <a:extLst>
              <a:ext uri="{FF2B5EF4-FFF2-40B4-BE49-F238E27FC236}">
                <a16:creationId xmlns:a16="http://schemas.microsoft.com/office/drawing/2014/main" id="{306903B7-E173-2C63-D558-31FA245FBE8F}"/>
              </a:ext>
            </a:extLst>
          </p:cNvPr>
          <p:cNvCxnSpPr/>
          <p:nvPr/>
        </p:nvCxnSpPr>
        <p:spPr>
          <a:xfrm>
            <a:off x="7262037" y="2946078"/>
            <a:ext cx="659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1" name="Straight Arrow Connector 4150">
            <a:extLst>
              <a:ext uri="{FF2B5EF4-FFF2-40B4-BE49-F238E27FC236}">
                <a16:creationId xmlns:a16="http://schemas.microsoft.com/office/drawing/2014/main" id="{E2484297-27AE-8AE4-3A39-A3A02042D2E7}"/>
              </a:ext>
            </a:extLst>
          </p:cNvPr>
          <p:cNvCxnSpPr>
            <a:cxnSpLocks/>
            <a:endCxn id="6172" idx="1"/>
          </p:cNvCxnSpPr>
          <p:nvPr/>
        </p:nvCxnSpPr>
        <p:spPr>
          <a:xfrm>
            <a:off x="7274737" y="2946083"/>
            <a:ext cx="550827" cy="80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4" name="Straight Arrow Connector 4153">
            <a:extLst>
              <a:ext uri="{FF2B5EF4-FFF2-40B4-BE49-F238E27FC236}">
                <a16:creationId xmlns:a16="http://schemas.microsoft.com/office/drawing/2014/main" id="{B0117F51-A548-5BBF-869D-E3DF49F2D1F3}"/>
              </a:ext>
            </a:extLst>
          </p:cNvPr>
          <p:cNvCxnSpPr>
            <a:cxnSpLocks/>
            <a:endCxn id="6168" idx="1"/>
          </p:cNvCxnSpPr>
          <p:nvPr/>
        </p:nvCxnSpPr>
        <p:spPr>
          <a:xfrm flipV="1">
            <a:off x="7274741" y="2124222"/>
            <a:ext cx="431263" cy="82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59" name="TextBox 4158">
            <a:extLst>
              <a:ext uri="{FF2B5EF4-FFF2-40B4-BE49-F238E27FC236}">
                <a16:creationId xmlns:a16="http://schemas.microsoft.com/office/drawing/2014/main" id="{AEABB8F4-18D9-7A12-5E45-E5B097221575}"/>
              </a:ext>
            </a:extLst>
          </p:cNvPr>
          <p:cNvSpPr txBox="1"/>
          <p:nvPr/>
        </p:nvSpPr>
        <p:spPr>
          <a:xfrm>
            <a:off x="1474409" y="1395048"/>
            <a:ext cx="841151" cy="261610"/>
          </a:xfrm>
          <a:prstGeom prst="rect">
            <a:avLst/>
          </a:prstGeom>
          <a:noFill/>
        </p:spPr>
        <p:txBody>
          <a:bodyPr wrap="square" rtlCol="0">
            <a:spAutoFit/>
          </a:bodyPr>
          <a:lstStyle/>
          <a:p>
            <a:r>
              <a:rPr lang="en-US" sz="1100" dirty="0"/>
              <a:t>Events</a:t>
            </a:r>
          </a:p>
        </p:txBody>
      </p:sp>
      <p:sp>
        <p:nvSpPr>
          <p:cNvPr id="6144" name="TextBox 6143">
            <a:extLst>
              <a:ext uri="{FF2B5EF4-FFF2-40B4-BE49-F238E27FC236}">
                <a16:creationId xmlns:a16="http://schemas.microsoft.com/office/drawing/2014/main" id="{5EC37997-86F4-5E4C-9504-C3FA36640EAC}"/>
              </a:ext>
            </a:extLst>
          </p:cNvPr>
          <p:cNvSpPr txBox="1"/>
          <p:nvPr/>
        </p:nvSpPr>
        <p:spPr>
          <a:xfrm>
            <a:off x="1404277" y="2633724"/>
            <a:ext cx="841151" cy="261610"/>
          </a:xfrm>
          <a:prstGeom prst="rect">
            <a:avLst/>
          </a:prstGeom>
          <a:noFill/>
        </p:spPr>
        <p:txBody>
          <a:bodyPr wrap="square" rtlCol="0">
            <a:spAutoFit/>
          </a:bodyPr>
          <a:lstStyle/>
          <a:p>
            <a:r>
              <a:rPr lang="en-US" sz="1100" dirty="0"/>
              <a:t>Events</a:t>
            </a:r>
          </a:p>
        </p:txBody>
      </p:sp>
      <p:sp>
        <p:nvSpPr>
          <p:cNvPr id="6145" name="TextBox 6144">
            <a:extLst>
              <a:ext uri="{FF2B5EF4-FFF2-40B4-BE49-F238E27FC236}">
                <a16:creationId xmlns:a16="http://schemas.microsoft.com/office/drawing/2014/main" id="{BDAA07D8-720B-1BD6-87CD-8E36FFB59E8B}"/>
              </a:ext>
            </a:extLst>
          </p:cNvPr>
          <p:cNvSpPr txBox="1"/>
          <p:nvPr/>
        </p:nvSpPr>
        <p:spPr>
          <a:xfrm>
            <a:off x="3165466" y="2602243"/>
            <a:ext cx="841151" cy="261610"/>
          </a:xfrm>
          <a:prstGeom prst="rect">
            <a:avLst/>
          </a:prstGeom>
          <a:noFill/>
        </p:spPr>
        <p:txBody>
          <a:bodyPr wrap="square" rtlCol="0">
            <a:spAutoFit/>
          </a:bodyPr>
          <a:lstStyle/>
          <a:p>
            <a:r>
              <a:rPr lang="en-US" sz="1100" dirty="0"/>
              <a:t>Events</a:t>
            </a:r>
          </a:p>
        </p:txBody>
      </p:sp>
      <p:sp>
        <p:nvSpPr>
          <p:cNvPr id="6147" name="TextBox 6146">
            <a:extLst>
              <a:ext uri="{FF2B5EF4-FFF2-40B4-BE49-F238E27FC236}">
                <a16:creationId xmlns:a16="http://schemas.microsoft.com/office/drawing/2014/main" id="{B61BB8C4-AE7C-ED72-D10F-8AF44F8BB297}"/>
              </a:ext>
            </a:extLst>
          </p:cNvPr>
          <p:cNvSpPr txBox="1"/>
          <p:nvPr/>
        </p:nvSpPr>
        <p:spPr>
          <a:xfrm rot="2886632">
            <a:off x="3252240" y="2051665"/>
            <a:ext cx="841151" cy="261610"/>
          </a:xfrm>
          <a:prstGeom prst="rect">
            <a:avLst/>
          </a:prstGeom>
          <a:noFill/>
        </p:spPr>
        <p:txBody>
          <a:bodyPr wrap="square" rtlCol="0">
            <a:spAutoFit/>
          </a:bodyPr>
          <a:lstStyle/>
          <a:p>
            <a:r>
              <a:rPr lang="en-US" sz="1100" dirty="0"/>
              <a:t>Events</a:t>
            </a:r>
          </a:p>
        </p:txBody>
      </p:sp>
      <p:sp>
        <p:nvSpPr>
          <p:cNvPr id="6148" name="TextBox 6147">
            <a:extLst>
              <a:ext uri="{FF2B5EF4-FFF2-40B4-BE49-F238E27FC236}">
                <a16:creationId xmlns:a16="http://schemas.microsoft.com/office/drawing/2014/main" id="{8E3A32F9-B418-10D5-283F-DAF9C8B63AD8}"/>
              </a:ext>
            </a:extLst>
          </p:cNvPr>
          <p:cNvSpPr txBox="1"/>
          <p:nvPr/>
        </p:nvSpPr>
        <p:spPr>
          <a:xfrm rot="19085277">
            <a:off x="3027823" y="3231417"/>
            <a:ext cx="841151" cy="261610"/>
          </a:xfrm>
          <a:prstGeom prst="rect">
            <a:avLst/>
          </a:prstGeom>
          <a:noFill/>
        </p:spPr>
        <p:txBody>
          <a:bodyPr wrap="square" rtlCol="0">
            <a:spAutoFit/>
          </a:bodyPr>
          <a:lstStyle/>
          <a:p>
            <a:r>
              <a:rPr lang="en-US" sz="1100"/>
              <a:t>Inventory</a:t>
            </a:r>
          </a:p>
        </p:txBody>
      </p:sp>
      <p:sp>
        <p:nvSpPr>
          <p:cNvPr id="6149" name="TextBox 6148">
            <a:extLst>
              <a:ext uri="{FF2B5EF4-FFF2-40B4-BE49-F238E27FC236}">
                <a16:creationId xmlns:a16="http://schemas.microsoft.com/office/drawing/2014/main" id="{962E9CE7-DA29-17B9-B134-89F118DD9504}"/>
              </a:ext>
            </a:extLst>
          </p:cNvPr>
          <p:cNvSpPr txBox="1"/>
          <p:nvPr/>
        </p:nvSpPr>
        <p:spPr>
          <a:xfrm>
            <a:off x="5744599" y="2649739"/>
            <a:ext cx="841151" cy="261610"/>
          </a:xfrm>
          <a:prstGeom prst="rect">
            <a:avLst/>
          </a:prstGeom>
          <a:noFill/>
        </p:spPr>
        <p:txBody>
          <a:bodyPr wrap="square" rtlCol="0">
            <a:spAutoFit/>
          </a:bodyPr>
          <a:lstStyle/>
          <a:p>
            <a:r>
              <a:rPr lang="en-US" sz="1100" dirty="0"/>
              <a:t>Inventory</a:t>
            </a:r>
          </a:p>
        </p:txBody>
      </p:sp>
      <p:cxnSp>
        <p:nvCxnSpPr>
          <p:cNvPr id="6" name="Straight Connector 5">
            <a:extLst>
              <a:ext uri="{FF2B5EF4-FFF2-40B4-BE49-F238E27FC236}">
                <a16:creationId xmlns:a16="http://schemas.microsoft.com/office/drawing/2014/main" id="{FF59EAA6-0D4A-5391-5137-92B0EE294592}"/>
              </a:ext>
            </a:extLst>
          </p:cNvPr>
          <p:cNvCxnSpPr>
            <a:stCxn id="6162" idx="2"/>
          </p:cNvCxnSpPr>
          <p:nvPr/>
        </p:nvCxnSpPr>
        <p:spPr>
          <a:xfrm flipH="1">
            <a:off x="6851737" y="3429279"/>
            <a:ext cx="6254" cy="641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CD1E02-94BC-A527-2991-4B955C3FF247}"/>
              </a:ext>
            </a:extLst>
          </p:cNvPr>
          <p:cNvCxnSpPr/>
          <p:nvPr/>
        </p:nvCxnSpPr>
        <p:spPr>
          <a:xfrm flipH="1">
            <a:off x="4997885" y="4070775"/>
            <a:ext cx="1853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551D05-4732-B435-A44F-DB609883F6E3}"/>
              </a:ext>
            </a:extLst>
          </p:cNvPr>
          <p:cNvCxnSpPr>
            <a:cxnSpLocks/>
          </p:cNvCxnSpPr>
          <p:nvPr/>
        </p:nvCxnSpPr>
        <p:spPr>
          <a:xfrm flipV="1">
            <a:off x="4997885" y="3187704"/>
            <a:ext cx="0" cy="88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04D79EC-977F-1C73-7240-3A4DD3F1E3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3669" y="3626946"/>
            <a:ext cx="780608" cy="75979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ADDA4BF-5C45-D853-5F48-6936509F667E}"/>
              </a:ext>
            </a:extLst>
          </p:cNvPr>
          <p:cNvSpPr txBox="1"/>
          <p:nvPr/>
        </p:nvSpPr>
        <p:spPr>
          <a:xfrm>
            <a:off x="652578" y="4206462"/>
            <a:ext cx="977030" cy="276999"/>
          </a:xfrm>
          <a:prstGeom prst="rect">
            <a:avLst/>
          </a:prstGeom>
          <a:noFill/>
        </p:spPr>
        <p:txBody>
          <a:bodyPr wrap="square" rtlCol="0">
            <a:spAutoFit/>
          </a:bodyPr>
          <a:lstStyle/>
          <a:p>
            <a:r>
              <a:rPr lang="en-US" sz="1200"/>
              <a:t>Nutanix</a:t>
            </a:r>
          </a:p>
        </p:txBody>
      </p:sp>
      <p:sp>
        <p:nvSpPr>
          <p:cNvPr id="20" name="TextBox 19">
            <a:extLst>
              <a:ext uri="{FF2B5EF4-FFF2-40B4-BE49-F238E27FC236}">
                <a16:creationId xmlns:a16="http://schemas.microsoft.com/office/drawing/2014/main" id="{AC5E6EEB-A5B8-043E-A45E-14BB04CB70F9}"/>
              </a:ext>
            </a:extLst>
          </p:cNvPr>
          <p:cNvSpPr txBox="1"/>
          <p:nvPr/>
        </p:nvSpPr>
        <p:spPr>
          <a:xfrm>
            <a:off x="1474473" y="3785899"/>
            <a:ext cx="841151" cy="261610"/>
          </a:xfrm>
          <a:prstGeom prst="rect">
            <a:avLst/>
          </a:prstGeom>
          <a:noFill/>
        </p:spPr>
        <p:txBody>
          <a:bodyPr wrap="square" rtlCol="0">
            <a:spAutoFit/>
          </a:bodyPr>
          <a:lstStyle/>
          <a:p>
            <a:r>
              <a:rPr lang="en-US" sz="1100"/>
              <a:t>Inventory</a:t>
            </a:r>
          </a:p>
        </p:txBody>
      </p:sp>
      <p:pic>
        <p:nvPicPr>
          <p:cNvPr id="22" name="Picture 21" descr="Text&#10;&#10;Description automatically generated">
            <a:extLst>
              <a:ext uri="{FF2B5EF4-FFF2-40B4-BE49-F238E27FC236}">
                <a16:creationId xmlns:a16="http://schemas.microsoft.com/office/drawing/2014/main" id="{71F6D360-901F-2697-182E-0C022F9F8825}"/>
              </a:ext>
            </a:extLst>
          </p:cNvPr>
          <p:cNvPicPr>
            <a:picLocks noChangeAspect="1"/>
          </p:cNvPicPr>
          <p:nvPr/>
        </p:nvPicPr>
        <p:blipFill>
          <a:blip r:embed="rId11"/>
          <a:stretch>
            <a:fillRect/>
          </a:stretch>
        </p:blipFill>
        <p:spPr>
          <a:xfrm>
            <a:off x="2211424" y="3691869"/>
            <a:ext cx="864508" cy="650208"/>
          </a:xfrm>
          <a:prstGeom prst="rect">
            <a:avLst/>
          </a:prstGeom>
        </p:spPr>
      </p:pic>
      <p:cxnSp>
        <p:nvCxnSpPr>
          <p:cNvPr id="29" name="Straight Arrow Connector 28">
            <a:extLst>
              <a:ext uri="{FF2B5EF4-FFF2-40B4-BE49-F238E27FC236}">
                <a16:creationId xmlns:a16="http://schemas.microsoft.com/office/drawing/2014/main" id="{F374F7E9-63E2-1AAF-B9FC-DB9FA256616B}"/>
              </a:ext>
            </a:extLst>
          </p:cNvPr>
          <p:cNvCxnSpPr/>
          <p:nvPr/>
        </p:nvCxnSpPr>
        <p:spPr>
          <a:xfrm>
            <a:off x="1490773" y="4070775"/>
            <a:ext cx="720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Logo, company name&#10;&#10;Description automatically generated">
            <a:extLst>
              <a:ext uri="{FF2B5EF4-FFF2-40B4-BE49-F238E27FC236}">
                <a16:creationId xmlns:a16="http://schemas.microsoft.com/office/drawing/2014/main" id="{F7467A56-B25D-D759-5382-39594E2CF3CD}"/>
              </a:ext>
            </a:extLst>
          </p:cNvPr>
          <p:cNvPicPr>
            <a:picLocks noChangeAspect="1"/>
          </p:cNvPicPr>
          <p:nvPr/>
        </p:nvPicPr>
        <p:blipFill>
          <a:blip r:embed="rId12"/>
          <a:stretch>
            <a:fillRect/>
          </a:stretch>
        </p:blipFill>
        <p:spPr>
          <a:xfrm>
            <a:off x="799887" y="2065963"/>
            <a:ext cx="1404528" cy="377269"/>
          </a:xfrm>
          <a:prstGeom prst="rect">
            <a:avLst/>
          </a:prstGeom>
        </p:spPr>
      </p:pic>
      <p:sp>
        <p:nvSpPr>
          <p:cNvPr id="32" name="TextBox 31">
            <a:extLst>
              <a:ext uri="{FF2B5EF4-FFF2-40B4-BE49-F238E27FC236}">
                <a16:creationId xmlns:a16="http://schemas.microsoft.com/office/drawing/2014/main" id="{5514AD9F-F258-7C55-3D7A-4DF4773BC8FE}"/>
              </a:ext>
            </a:extLst>
          </p:cNvPr>
          <p:cNvSpPr txBox="1"/>
          <p:nvPr/>
        </p:nvSpPr>
        <p:spPr>
          <a:xfrm>
            <a:off x="6475231" y="4609578"/>
            <a:ext cx="2668769" cy="307777"/>
          </a:xfrm>
          <a:prstGeom prst="rect">
            <a:avLst/>
          </a:prstGeom>
          <a:noFill/>
        </p:spPr>
        <p:txBody>
          <a:bodyPr wrap="square" rtlCol="0">
            <a:spAutoFit/>
          </a:bodyPr>
          <a:lstStyle/>
          <a:p>
            <a:r>
              <a:rPr lang="en-US">
                <a:solidFill>
                  <a:schemeClr val="accent1"/>
                </a:solidFill>
              </a:rPr>
              <a:t>Inventory: EC2/S3/Blob</a:t>
            </a:r>
          </a:p>
        </p:txBody>
      </p:sp>
      <p:sp>
        <p:nvSpPr>
          <p:cNvPr id="2" name="Slide Number Placeholder 1">
            <a:extLst>
              <a:ext uri="{FF2B5EF4-FFF2-40B4-BE49-F238E27FC236}">
                <a16:creationId xmlns:a16="http://schemas.microsoft.com/office/drawing/2014/main" id="{39F136AB-258D-F0A1-F882-3743AD56C591}"/>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3" name="Picture 2">
            <a:extLst>
              <a:ext uri="{FF2B5EF4-FFF2-40B4-BE49-F238E27FC236}">
                <a16:creationId xmlns:a16="http://schemas.microsoft.com/office/drawing/2014/main" id="{A650647D-DFA8-1D72-BF6E-C51A9EC469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2116" y="1263101"/>
            <a:ext cx="726414" cy="8028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41FBAA60-0A1D-F546-7AC2-0CCC5B8E26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6350" y="2448805"/>
            <a:ext cx="789950" cy="71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998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590637-B469-8C76-056E-4B19A5B3F2BF}"/>
              </a:ext>
            </a:extLst>
          </p:cNvPr>
          <p:cNvSpPr>
            <a:spLocks noGrp="1"/>
          </p:cNvSpPr>
          <p:nvPr>
            <p:ph type="sldNum" idx="12"/>
          </p:nvPr>
        </p:nvSpPr>
        <p:spPr/>
        <p:txBody>
          <a:bodyPr/>
          <a:lstStyle/>
          <a:p>
            <a:fld id="{00000000-1234-1234-1234-123412341234}" type="slidenum">
              <a:rPr lang="en" smtClean="0"/>
              <a:pPr/>
              <a:t>2</a:t>
            </a:fld>
            <a:endParaRPr lang="en"/>
          </a:p>
        </p:txBody>
      </p:sp>
      <p:sp>
        <p:nvSpPr>
          <p:cNvPr id="3" name="Title 2">
            <a:extLst>
              <a:ext uri="{FF2B5EF4-FFF2-40B4-BE49-F238E27FC236}">
                <a16:creationId xmlns:a16="http://schemas.microsoft.com/office/drawing/2014/main" id="{91A35921-9F72-4612-0B53-CD5D6719A0D8}"/>
              </a:ext>
            </a:extLst>
          </p:cNvPr>
          <p:cNvSpPr>
            <a:spLocks noGrp="1"/>
          </p:cNvSpPr>
          <p:nvPr>
            <p:ph type="title"/>
          </p:nvPr>
        </p:nvSpPr>
        <p:spPr>
          <a:xfrm>
            <a:off x="311700" y="626145"/>
            <a:ext cx="8520600" cy="572700"/>
          </a:xfrm>
        </p:spPr>
        <p:txBody>
          <a:bodyPr>
            <a:normAutofit fontScale="90000"/>
          </a:bodyPr>
          <a:lstStyle/>
          <a:p>
            <a:r>
              <a:rPr lang="en-US"/>
              <a:t>Who are we?</a:t>
            </a:r>
          </a:p>
        </p:txBody>
      </p:sp>
      <p:sp>
        <p:nvSpPr>
          <p:cNvPr id="5" name="TextBox 4">
            <a:extLst>
              <a:ext uri="{FF2B5EF4-FFF2-40B4-BE49-F238E27FC236}">
                <a16:creationId xmlns:a16="http://schemas.microsoft.com/office/drawing/2014/main" id="{C5BDA2E8-589E-3019-CA2C-13FFB60741BB}"/>
              </a:ext>
            </a:extLst>
          </p:cNvPr>
          <p:cNvSpPr txBox="1"/>
          <p:nvPr/>
        </p:nvSpPr>
        <p:spPr>
          <a:xfrm>
            <a:off x="491490" y="2926374"/>
            <a:ext cx="4080510" cy="2000548"/>
          </a:xfrm>
          <a:prstGeom prst="rect">
            <a:avLst/>
          </a:prstGeom>
          <a:noFill/>
        </p:spPr>
        <p:txBody>
          <a:bodyPr wrap="square" rtlCol="0">
            <a:spAutoFit/>
          </a:bodyPr>
          <a:lstStyle/>
          <a:p>
            <a:pPr marL="285744" indent="-285744">
              <a:spcAft>
                <a:spcPts val="1200"/>
              </a:spcAft>
              <a:buFont typeface="Wingdings" pitchFamily="2" charset="2"/>
              <a:buChar char="Ø"/>
            </a:pPr>
            <a:r>
              <a:rPr lang="en-US" dirty="0"/>
              <a:t>Leading “Cloud data Platforms” Team</a:t>
            </a:r>
          </a:p>
          <a:p>
            <a:pPr marL="285744" indent="-285744">
              <a:spcAft>
                <a:spcPts val="1200"/>
              </a:spcAft>
              <a:buFont typeface="Wingdings" pitchFamily="2" charset="2"/>
              <a:buChar char="Ø"/>
            </a:pPr>
            <a:r>
              <a:rPr lang="en-US" dirty="0"/>
              <a:t>Loves Distributed Systems &amp; Open-Source fanatic</a:t>
            </a:r>
          </a:p>
          <a:p>
            <a:pPr marL="285744" indent="-285744">
              <a:spcAft>
                <a:spcPts val="1200"/>
              </a:spcAft>
              <a:buFont typeface="Wingdings" pitchFamily="2" charset="2"/>
              <a:buChar char="Ø"/>
            </a:pPr>
            <a:r>
              <a:rPr lang="en-US" dirty="0"/>
              <a:t>Data geek(data stores, stream, analytics etc.)</a:t>
            </a:r>
          </a:p>
          <a:p>
            <a:pPr marL="285744" indent="-285744">
              <a:spcAft>
                <a:spcPts val="1200"/>
              </a:spcAft>
              <a:buFont typeface="Wingdings" pitchFamily="2" charset="2"/>
              <a:buChar char="Ø"/>
            </a:pPr>
            <a:r>
              <a:rPr lang="en-US" dirty="0"/>
              <a:t>Pulsar &amp; MySQL Contributor </a:t>
            </a:r>
          </a:p>
          <a:p>
            <a:pPr marL="285744" indent="-285744">
              <a:spcAft>
                <a:spcPts val="1200"/>
              </a:spcAft>
              <a:buFont typeface="Wingdings" pitchFamily="2" charset="2"/>
              <a:buChar char="Ø"/>
            </a:pPr>
            <a:endParaRPr lang="en-US" dirty="0"/>
          </a:p>
        </p:txBody>
      </p:sp>
      <p:sp>
        <p:nvSpPr>
          <p:cNvPr id="6" name="TextBox 5">
            <a:extLst>
              <a:ext uri="{FF2B5EF4-FFF2-40B4-BE49-F238E27FC236}">
                <a16:creationId xmlns:a16="http://schemas.microsoft.com/office/drawing/2014/main" id="{B852AEB9-FFA0-F07E-F0AD-3AAA69EE845B}"/>
              </a:ext>
            </a:extLst>
          </p:cNvPr>
          <p:cNvSpPr txBox="1"/>
          <p:nvPr/>
        </p:nvSpPr>
        <p:spPr>
          <a:xfrm>
            <a:off x="4751790" y="2975853"/>
            <a:ext cx="4080510" cy="1046440"/>
          </a:xfrm>
          <a:prstGeom prst="rect">
            <a:avLst/>
          </a:prstGeom>
          <a:noFill/>
        </p:spPr>
        <p:txBody>
          <a:bodyPr wrap="square" rtlCol="0">
            <a:spAutoFit/>
          </a:bodyPr>
          <a:lstStyle/>
          <a:p>
            <a:pPr marL="285744" indent="-285744">
              <a:spcAft>
                <a:spcPts val="1200"/>
              </a:spcAft>
              <a:buFont typeface="Wingdings" pitchFamily="2" charset="2"/>
              <a:buChar char="Ø"/>
            </a:pPr>
            <a:r>
              <a:rPr lang="en-US"/>
              <a:t>Loves Distributed Streaming Frameworks</a:t>
            </a:r>
          </a:p>
          <a:p>
            <a:pPr marL="285744" indent="-285744">
              <a:spcAft>
                <a:spcPts val="1200"/>
              </a:spcAft>
              <a:buFont typeface="Wingdings" pitchFamily="2" charset="2"/>
              <a:buChar char="Ø"/>
            </a:pPr>
            <a:r>
              <a:rPr lang="en-US"/>
              <a:t>Writes articles on software technologies</a:t>
            </a:r>
          </a:p>
          <a:p>
            <a:pPr marL="285744" indent="-285744">
              <a:spcAft>
                <a:spcPts val="1200"/>
              </a:spcAft>
              <a:buFont typeface="Wingdings" pitchFamily="2" charset="2"/>
              <a:buChar char="Ø"/>
            </a:pPr>
            <a:r>
              <a:rPr lang="en-US"/>
              <a:t>Apache Pulsar Enthusiast</a:t>
            </a:r>
          </a:p>
        </p:txBody>
      </p:sp>
      <p:pic>
        <p:nvPicPr>
          <p:cNvPr id="7" name="Picture 6" descr="A person smiling for the camera&#10;&#10;Description automatically generated with medium confidence">
            <a:extLst>
              <a:ext uri="{FF2B5EF4-FFF2-40B4-BE49-F238E27FC236}">
                <a16:creationId xmlns:a16="http://schemas.microsoft.com/office/drawing/2014/main" id="{41D16A21-4B50-41BD-26EA-D0BA77D48CED}"/>
              </a:ext>
            </a:extLst>
          </p:cNvPr>
          <p:cNvPicPr>
            <a:picLocks noChangeAspect="1"/>
          </p:cNvPicPr>
          <p:nvPr/>
        </p:nvPicPr>
        <p:blipFill>
          <a:blip r:embed="rId3"/>
          <a:stretch>
            <a:fillRect/>
          </a:stretch>
        </p:blipFill>
        <p:spPr>
          <a:xfrm>
            <a:off x="491490" y="1268228"/>
            <a:ext cx="1652356" cy="1655570"/>
          </a:xfrm>
          <a:prstGeom prst="rect">
            <a:avLst/>
          </a:prstGeom>
        </p:spPr>
      </p:pic>
      <p:pic>
        <p:nvPicPr>
          <p:cNvPr id="8" name="Picture 7" descr="A picture containing person, person&#10;&#10;Description automatically generated">
            <a:extLst>
              <a:ext uri="{FF2B5EF4-FFF2-40B4-BE49-F238E27FC236}">
                <a16:creationId xmlns:a16="http://schemas.microsoft.com/office/drawing/2014/main" id="{7B526428-62A1-5639-E9C3-CF1FE7FC0AF5}"/>
              </a:ext>
            </a:extLst>
          </p:cNvPr>
          <p:cNvPicPr>
            <a:picLocks noChangeAspect="1"/>
          </p:cNvPicPr>
          <p:nvPr/>
        </p:nvPicPr>
        <p:blipFill>
          <a:blip r:embed="rId4"/>
          <a:stretch>
            <a:fillRect/>
          </a:stretch>
        </p:blipFill>
        <p:spPr>
          <a:xfrm>
            <a:off x="4868587" y="1276684"/>
            <a:ext cx="1652356" cy="1655570"/>
          </a:xfrm>
          <a:prstGeom prst="rect">
            <a:avLst/>
          </a:prstGeom>
        </p:spPr>
      </p:pic>
      <p:sp>
        <p:nvSpPr>
          <p:cNvPr id="9" name="TextBox 8">
            <a:extLst>
              <a:ext uri="{FF2B5EF4-FFF2-40B4-BE49-F238E27FC236}">
                <a16:creationId xmlns:a16="http://schemas.microsoft.com/office/drawing/2014/main" id="{3740152A-6F77-30C4-980F-D689F2487B49}"/>
              </a:ext>
            </a:extLst>
          </p:cNvPr>
          <p:cNvSpPr txBox="1"/>
          <p:nvPr/>
        </p:nvSpPr>
        <p:spPr>
          <a:xfrm>
            <a:off x="2178078" y="1642027"/>
            <a:ext cx="2393922" cy="1015663"/>
          </a:xfrm>
          <a:prstGeom prst="rect">
            <a:avLst/>
          </a:prstGeom>
          <a:noFill/>
        </p:spPr>
        <p:txBody>
          <a:bodyPr wrap="square" rtlCol="0">
            <a:spAutoFit/>
          </a:bodyPr>
          <a:lstStyle/>
          <a:p>
            <a:pPr algn="l"/>
            <a:r>
              <a:rPr lang="en-IN" sz="1600" b="1" i="0" u="none" strike="noStrike" dirty="0" err="1">
                <a:solidFill>
                  <a:srgbClr val="333333"/>
                </a:solidFill>
                <a:effectLst/>
                <a:latin typeface="+mj-lt"/>
              </a:rPr>
              <a:t>Shivji</a:t>
            </a:r>
            <a:r>
              <a:rPr lang="en-IN" sz="1600" b="1" i="0" u="none" strike="noStrike" dirty="0">
                <a:solidFill>
                  <a:srgbClr val="333333"/>
                </a:solidFill>
                <a:effectLst/>
                <a:latin typeface="+mj-lt"/>
              </a:rPr>
              <a:t> Kumar Jha</a:t>
            </a:r>
          </a:p>
          <a:p>
            <a:pPr algn="l"/>
            <a:endParaRPr lang="en-IN" sz="1600" b="1" i="0" u="none" strike="noStrike" dirty="0">
              <a:solidFill>
                <a:srgbClr val="333333"/>
              </a:solidFill>
              <a:effectLst/>
              <a:latin typeface="+mj-lt"/>
            </a:endParaRPr>
          </a:p>
          <a:p>
            <a:pPr algn="l"/>
            <a:r>
              <a:rPr lang="en-IN" sz="1400" b="0" i="1" u="none" strike="noStrike" dirty="0">
                <a:solidFill>
                  <a:srgbClr val="333333"/>
                </a:solidFill>
                <a:effectLst/>
                <a:latin typeface="+mj-lt"/>
              </a:rPr>
              <a:t>Staff Engineer at Nutanix, </a:t>
            </a:r>
          </a:p>
          <a:p>
            <a:pPr algn="l"/>
            <a:r>
              <a:rPr lang="en-IN" i="1" dirty="0">
                <a:solidFill>
                  <a:srgbClr val="333333"/>
                </a:solidFill>
                <a:latin typeface="+mj-lt"/>
              </a:rPr>
              <a:t>Apache Pulsar Contributor</a:t>
            </a:r>
            <a:endParaRPr lang="en-IN" sz="1400" b="0" i="1" u="none" strike="noStrike" dirty="0">
              <a:solidFill>
                <a:srgbClr val="333333"/>
              </a:solidFill>
              <a:effectLst/>
              <a:latin typeface="+mj-lt"/>
            </a:endParaRPr>
          </a:p>
        </p:txBody>
      </p:sp>
      <p:sp>
        <p:nvSpPr>
          <p:cNvPr id="10" name="TextBox 9">
            <a:extLst>
              <a:ext uri="{FF2B5EF4-FFF2-40B4-BE49-F238E27FC236}">
                <a16:creationId xmlns:a16="http://schemas.microsoft.com/office/drawing/2014/main" id="{969210AB-C4C6-B640-4139-EF378A2D2B9D}"/>
              </a:ext>
            </a:extLst>
          </p:cNvPr>
          <p:cNvSpPr txBox="1"/>
          <p:nvPr/>
        </p:nvSpPr>
        <p:spPr>
          <a:xfrm>
            <a:off x="6627237" y="1731307"/>
            <a:ext cx="2393922" cy="800219"/>
          </a:xfrm>
          <a:prstGeom prst="rect">
            <a:avLst/>
          </a:prstGeom>
          <a:noFill/>
        </p:spPr>
        <p:txBody>
          <a:bodyPr wrap="square" rtlCol="0">
            <a:spAutoFit/>
          </a:bodyPr>
          <a:lstStyle/>
          <a:p>
            <a:pPr algn="l"/>
            <a:r>
              <a:rPr lang="en-IN" sz="1600" b="1" i="0" u="none" strike="noStrike" err="1">
                <a:solidFill>
                  <a:srgbClr val="333333"/>
                </a:solidFill>
                <a:effectLst/>
                <a:latin typeface="+mj-lt"/>
              </a:rPr>
              <a:t>Tarun</a:t>
            </a:r>
            <a:r>
              <a:rPr lang="en-IN" sz="1600" b="1" i="0" u="none" strike="noStrike">
                <a:solidFill>
                  <a:srgbClr val="333333"/>
                </a:solidFill>
                <a:effectLst/>
                <a:latin typeface="+mj-lt"/>
              </a:rPr>
              <a:t> </a:t>
            </a:r>
            <a:r>
              <a:rPr lang="en-IN" sz="1600" b="1" i="0" u="none" strike="noStrike" err="1">
                <a:solidFill>
                  <a:srgbClr val="333333"/>
                </a:solidFill>
                <a:effectLst/>
                <a:latin typeface="+mj-lt"/>
              </a:rPr>
              <a:t>Annapareddy</a:t>
            </a:r>
            <a:endParaRPr lang="en-IN" sz="1600" b="1" i="0" u="none" strike="noStrike">
              <a:solidFill>
                <a:srgbClr val="333333"/>
              </a:solidFill>
              <a:effectLst/>
              <a:latin typeface="+mj-lt"/>
            </a:endParaRPr>
          </a:p>
          <a:p>
            <a:pPr algn="l"/>
            <a:endParaRPr lang="en-IN" sz="1600" b="1">
              <a:solidFill>
                <a:srgbClr val="333333"/>
              </a:solidFill>
              <a:latin typeface="+mj-lt"/>
            </a:endParaRPr>
          </a:p>
          <a:p>
            <a:pPr algn="l"/>
            <a:r>
              <a:rPr lang="en-IN" b="0" i="1" u="none" strike="noStrike">
                <a:solidFill>
                  <a:srgbClr val="333333"/>
                </a:solidFill>
                <a:effectLst/>
                <a:latin typeface="+mj-lt"/>
              </a:rPr>
              <a:t>MTS-3 at Nutanix</a:t>
            </a:r>
            <a:endParaRPr lang="en-IN" b="1" i="0" u="none" strike="noStrike">
              <a:solidFill>
                <a:srgbClr val="333333"/>
              </a:solidFill>
              <a:effectLst/>
              <a:latin typeface="+mj-lt"/>
            </a:endParaRPr>
          </a:p>
        </p:txBody>
      </p:sp>
      <p:pic>
        <p:nvPicPr>
          <p:cNvPr id="4" name="Picture 3" descr="Icon&#10;&#10;Description automatically generated">
            <a:extLst>
              <a:ext uri="{FF2B5EF4-FFF2-40B4-BE49-F238E27FC236}">
                <a16:creationId xmlns:a16="http://schemas.microsoft.com/office/drawing/2014/main" id="{C68E17EE-C327-BAA0-5687-E0D9DD8A2CE1}"/>
              </a:ext>
            </a:extLst>
          </p:cNvPr>
          <p:cNvPicPr>
            <a:picLocks noChangeAspect="1"/>
          </p:cNvPicPr>
          <p:nvPr/>
        </p:nvPicPr>
        <p:blipFill>
          <a:blip r:embed="rId5"/>
          <a:stretch>
            <a:fillRect/>
          </a:stretch>
        </p:blipFill>
        <p:spPr>
          <a:xfrm>
            <a:off x="1389588" y="4565221"/>
            <a:ext cx="247650" cy="247650"/>
          </a:xfrm>
          <a:prstGeom prst="rect">
            <a:avLst/>
          </a:prstGeom>
        </p:spPr>
      </p:pic>
      <p:sp>
        <p:nvSpPr>
          <p:cNvPr id="11" name="TextBox 10">
            <a:extLst>
              <a:ext uri="{FF2B5EF4-FFF2-40B4-BE49-F238E27FC236}">
                <a16:creationId xmlns:a16="http://schemas.microsoft.com/office/drawing/2014/main" id="{4D7F8412-A7BF-64E8-60CC-AC8D90E49E6C}"/>
              </a:ext>
            </a:extLst>
          </p:cNvPr>
          <p:cNvSpPr txBox="1"/>
          <p:nvPr/>
        </p:nvSpPr>
        <p:spPr>
          <a:xfrm>
            <a:off x="1578947" y="4569457"/>
            <a:ext cx="1074421" cy="307777"/>
          </a:xfrm>
          <a:prstGeom prst="rect">
            <a:avLst/>
          </a:prstGeom>
          <a:noFill/>
        </p:spPr>
        <p:txBody>
          <a:bodyPr wrap="square" rtlCol="0">
            <a:spAutoFit/>
          </a:bodyPr>
          <a:lstStyle/>
          <a:p>
            <a:r>
              <a:rPr lang="en-US"/>
              <a:t>in/</a:t>
            </a:r>
            <a:r>
              <a:rPr lang="en-US" err="1"/>
              <a:t>shivjijha</a:t>
            </a:r>
            <a:endParaRPr lang="en-US"/>
          </a:p>
        </p:txBody>
      </p:sp>
      <p:pic>
        <p:nvPicPr>
          <p:cNvPr id="12" name="Picture 11" descr="Icon&#10;&#10;Description automatically generated">
            <a:extLst>
              <a:ext uri="{FF2B5EF4-FFF2-40B4-BE49-F238E27FC236}">
                <a16:creationId xmlns:a16="http://schemas.microsoft.com/office/drawing/2014/main" id="{F3C7A734-E0DF-0B60-7BBC-4B299E9687C9}"/>
              </a:ext>
            </a:extLst>
          </p:cNvPr>
          <p:cNvPicPr>
            <a:picLocks noChangeAspect="1"/>
          </p:cNvPicPr>
          <p:nvPr/>
        </p:nvPicPr>
        <p:blipFill>
          <a:blip r:embed="rId5"/>
          <a:stretch>
            <a:fillRect/>
          </a:stretch>
        </p:blipFill>
        <p:spPr>
          <a:xfrm>
            <a:off x="5362801" y="4196791"/>
            <a:ext cx="247650" cy="247650"/>
          </a:xfrm>
          <a:prstGeom prst="rect">
            <a:avLst/>
          </a:prstGeom>
        </p:spPr>
      </p:pic>
      <p:sp>
        <p:nvSpPr>
          <p:cNvPr id="13" name="TextBox 12">
            <a:extLst>
              <a:ext uri="{FF2B5EF4-FFF2-40B4-BE49-F238E27FC236}">
                <a16:creationId xmlns:a16="http://schemas.microsoft.com/office/drawing/2014/main" id="{A841A500-86F2-C037-1357-949610F68DB6}"/>
              </a:ext>
            </a:extLst>
          </p:cNvPr>
          <p:cNvSpPr txBox="1"/>
          <p:nvPr/>
        </p:nvSpPr>
        <p:spPr>
          <a:xfrm>
            <a:off x="5601247" y="4193530"/>
            <a:ext cx="2832510" cy="276999"/>
          </a:xfrm>
          <a:prstGeom prst="rect">
            <a:avLst/>
          </a:prstGeom>
          <a:noFill/>
        </p:spPr>
        <p:txBody>
          <a:bodyPr wrap="square" rtlCol="0">
            <a:spAutoFit/>
          </a:bodyPr>
          <a:lstStyle/>
          <a:p>
            <a:r>
              <a:rPr lang="en-IN" sz="1200" b="0" i="0">
                <a:effectLst/>
                <a:latin typeface="-apple-system"/>
              </a:rPr>
              <a:t>in/tarun-annapareddy-b9835611b</a:t>
            </a:r>
            <a:endParaRPr lang="en-US" sz="1200"/>
          </a:p>
        </p:txBody>
      </p:sp>
    </p:spTree>
    <p:extLst>
      <p:ext uri="{BB962C8B-B14F-4D97-AF65-F5344CB8AC3E}">
        <p14:creationId xmlns:p14="http://schemas.microsoft.com/office/powerpoint/2010/main" val="3821643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661328"/>
            <a:ext cx="8520600" cy="572700"/>
          </a:xfrm>
          <a:prstGeom prst="rect">
            <a:avLst/>
          </a:prstGeom>
        </p:spPr>
        <p:txBody>
          <a:bodyPr spcFirstLastPara="1" wrap="square" lIns="91425" tIns="91425" rIns="91425" bIns="91425" anchor="ctr" anchorCtr="0">
            <a:normAutofit fontScale="90000"/>
          </a:bodyPr>
          <a:lstStyle/>
          <a:p>
            <a:r>
              <a:rPr lang="en-US" dirty="0"/>
              <a:t>Batch+ Stream Processing</a:t>
            </a:r>
          </a:p>
        </p:txBody>
      </p:sp>
      <p:pic>
        <p:nvPicPr>
          <p:cNvPr id="10" name="Picture 9" descr="Text&#10;&#10;Description automatically generated">
            <a:extLst>
              <a:ext uri="{FF2B5EF4-FFF2-40B4-BE49-F238E27FC236}">
                <a16:creationId xmlns:a16="http://schemas.microsoft.com/office/drawing/2014/main" id="{54713838-0BF9-7059-2D5B-026AB6222F2D}"/>
              </a:ext>
            </a:extLst>
          </p:cNvPr>
          <p:cNvPicPr>
            <a:picLocks noChangeAspect="1"/>
          </p:cNvPicPr>
          <p:nvPr/>
        </p:nvPicPr>
        <p:blipFill>
          <a:blip r:embed="rId3"/>
          <a:stretch>
            <a:fillRect/>
          </a:stretch>
        </p:blipFill>
        <p:spPr>
          <a:xfrm>
            <a:off x="2211427" y="1344136"/>
            <a:ext cx="850900" cy="647700"/>
          </a:xfrm>
          <a:prstGeom prst="rect">
            <a:avLst/>
          </a:prstGeom>
        </p:spPr>
      </p:pic>
      <p:pic>
        <p:nvPicPr>
          <p:cNvPr id="12" name="Picture 11" descr="Text&#10;&#10;Description automatically generated">
            <a:extLst>
              <a:ext uri="{FF2B5EF4-FFF2-40B4-BE49-F238E27FC236}">
                <a16:creationId xmlns:a16="http://schemas.microsoft.com/office/drawing/2014/main" id="{9BEB8C93-6F98-1FDE-7FF3-1F5DF99B2080}"/>
              </a:ext>
            </a:extLst>
          </p:cNvPr>
          <p:cNvPicPr>
            <a:picLocks noChangeAspect="1"/>
          </p:cNvPicPr>
          <p:nvPr/>
        </p:nvPicPr>
        <p:blipFill>
          <a:blip r:embed="rId4"/>
          <a:stretch>
            <a:fillRect/>
          </a:stretch>
        </p:blipFill>
        <p:spPr>
          <a:xfrm>
            <a:off x="2211427" y="2540004"/>
            <a:ext cx="850900" cy="647700"/>
          </a:xfrm>
          <a:prstGeom prst="rect">
            <a:avLst/>
          </a:prstGeom>
        </p:spPr>
      </p:pic>
      <p:cxnSp>
        <p:nvCxnSpPr>
          <p:cNvPr id="14" name="Straight Arrow Connector 13">
            <a:extLst>
              <a:ext uri="{FF2B5EF4-FFF2-40B4-BE49-F238E27FC236}">
                <a16:creationId xmlns:a16="http://schemas.microsoft.com/office/drawing/2014/main" id="{3D913757-225D-58CF-8260-7D863682AE47}"/>
              </a:ext>
            </a:extLst>
          </p:cNvPr>
          <p:cNvCxnSpPr>
            <a:cxnSpLocks/>
            <a:endCxn id="10" idx="1"/>
          </p:cNvCxnSpPr>
          <p:nvPr/>
        </p:nvCxnSpPr>
        <p:spPr>
          <a:xfrm>
            <a:off x="1490773" y="1667982"/>
            <a:ext cx="720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EE39A1-F036-EF41-05B8-AD41FC579FB8}"/>
              </a:ext>
            </a:extLst>
          </p:cNvPr>
          <p:cNvCxnSpPr>
            <a:cxnSpLocks/>
            <a:endCxn id="12" idx="1"/>
          </p:cNvCxnSpPr>
          <p:nvPr/>
        </p:nvCxnSpPr>
        <p:spPr>
          <a:xfrm flipV="1">
            <a:off x="1412949" y="2863853"/>
            <a:ext cx="798475" cy="11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56" name="Picture 12">
            <a:extLst>
              <a:ext uri="{FF2B5EF4-FFF2-40B4-BE49-F238E27FC236}">
                <a16:creationId xmlns:a16="http://schemas.microsoft.com/office/drawing/2014/main" id="{0C8C5F0F-DEE2-7E34-0757-270B01D31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800" y="2238653"/>
            <a:ext cx="2047211" cy="10837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357FFD8F-DE8A-3779-94C2-FB1E5FEA3FAE}"/>
              </a:ext>
            </a:extLst>
          </p:cNvPr>
          <p:cNvCxnSpPr>
            <a:cxnSpLocks/>
            <a:endCxn id="12" idx="0"/>
          </p:cNvCxnSpPr>
          <p:nvPr/>
        </p:nvCxnSpPr>
        <p:spPr>
          <a:xfrm>
            <a:off x="2254103" y="2283936"/>
            <a:ext cx="382775" cy="256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C99881-D2F5-F5B0-7D85-F89761CCF259}"/>
              </a:ext>
            </a:extLst>
          </p:cNvPr>
          <p:cNvCxnSpPr>
            <a:cxnSpLocks/>
            <a:endCxn id="10" idx="2"/>
          </p:cNvCxnSpPr>
          <p:nvPr/>
        </p:nvCxnSpPr>
        <p:spPr>
          <a:xfrm flipV="1">
            <a:off x="2254103" y="1991833"/>
            <a:ext cx="382775" cy="264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2F143D-76D3-C04E-FE5B-85587979B95C}"/>
              </a:ext>
            </a:extLst>
          </p:cNvPr>
          <p:cNvCxnSpPr>
            <a:cxnSpLocks/>
            <a:stCxn id="12" idx="3"/>
          </p:cNvCxnSpPr>
          <p:nvPr/>
        </p:nvCxnSpPr>
        <p:spPr>
          <a:xfrm flipV="1">
            <a:off x="3062328" y="2856431"/>
            <a:ext cx="988681" cy="7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CCB45BD-F44D-B327-5FC8-0EE2197D8FC5}"/>
              </a:ext>
            </a:extLst>
          </p:cNvPr>
          <p:cNvCxnSpPr>
            <a:cxnSpLocks/>
            <a:stCxn id="10" idx="3"/>
          </p:cNvCxnSpPr>
          <p:nvPr/>
        </p:nvCxnSpPr>
        <p:spPr>
          <a:xfrm>
            <a:off x="3062328" y="1667985"/>
            <a:ext cx="988681" cy="111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8" name="Straight Arrow Connector 4127">
            <a:extLst>
              <a:ext uri="{FF2B5EF4-FFF2-40B4-BE49-F238E27FC236}">
                <a16:creationId xmlns:a16="http://schemas.microsoft.com/office/drawing/2014/main" id="{C612EA26-A6FC-BCDF-3432-9887783D1C89}"/>
              </a:ext>
            </a:extLst>
          </p:cNvPr>
          <p:cNvCxnSpPr>
            <a:cxnSpLocks/>
          </p:cNvCxnSpPr>
          <p:nvPr/>
        </p:nvCxnSpPr>
        <p:spPr>
          <a:xfrm flipV="1">
            <a:off x="3062477" y="2939738"/>
            <a:ext cx="988532" cy="98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62" name="Picture 18">
            <a:extLst>
              <a:ext uri="{FF2B5EF4-FFF2-40B4-BE49-F238E27FC236}">
                <a16:creationId xmlns:a16="http://schemas.microsoft.com/office/drawing/2014/main" id="{7950AD28-34D3-763B-ECFD-792A88FC6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175" y="2582902"/>
            <a:ext cx="1385631" cy="846377"/>
          </a:xfrm>
          <a:prstGeom prst="rect">
            <a:avLst/>
          </a:prstGeom>
          <a:noFill/>
          <a:extLst>
            <a:ext uri="{909E8E84-426E-40DD-AFC4-6F175D3DCCD1}">
              <a14:hiddenFill xmlns:a14="http://schemas.microsoft.com/office/drawing/2010/main">
                <a:solidFill>
                  <a:srgbClr val="FFFFFF"/>
                </a:solidFill>
              </a14:hiddenFill>
            </a:ext>
          </a:extLst>
        </p:spPr>
      </p:pic>
      <p:cxnSp>
        <p:nvCxnSpPr>
          <p:cNvPr id="4130" name="Straight Arrow Connector 4129">
            <a:extLst>
              <a:ext uri="{FF2B5EF4-FFF2-40B4-BE49-F238E27FC236}">
                <a16:creationId xmlns:a16="http://schemas.microsoft.com/office/drawing/2014/main" id="{BCD6D183-C1AA-F5D2-EAAC-4F489C47925A}"/>
              </a:ext>
            </a:extLst>
          </p:cNvPr>
          <p:cNvCxnSpPr>
            <a:cxnSpLocks/>
          </p:cNvCxnSpPr>
          <p:nvPr/>
        </p:nvCxnSpPr>
        <p:spPr>
          <a:xfrm>
            <a:off x="5756747" y="2874998"/>
            <a:ext cx="718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66" name="Picture 22">
            <a:extLst>
              <a:ext uri="{FF2B5EF4-FFF2-40B4-BE49-F238E27FC236}">
                <a16:creationId xmlns:a16="http://schemas.microsoft.com/office/drawing/2014/main" id="{EF6966EF-F2F8-DE38-1847-9E060D4EC1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8569" y="2594401"/>
            <a:ext cx="1225183" cy="572700"/>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a:extLst>
              <a:ext uri="{FF2B5EF4-FFF2-40B4-BE49-F238E27FC236}">
                <a16:creationId xmlns:a16="http://schemas.microsoft.com/office/drawing/2014/main" id="{82CDA27A-987E-4B51-B6A7-09B44B0F4B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6005" y="1837876"/>
            <a:ext cx="1350311" cy="572700"/>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a:extLst>
              <a:ext uri="{FF2B5EF4-FFF2-40B4-BE49-F238E27FC236}">
                <a16:creationId xmlns:a16="http://schemas.microsoft.com/office/drawing/2014/main" id="{8C139B24-F100-718E-7101-915F70F59E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5566" y="3435810"/>
            <a:ext cx="1111188" cy="634965"/>
          </a:xfrm>
          <a:prstGeom prst="rect">
            <a:avLst/>
          </a:prstGeom>
          <a:noFill/>
          <a:extLst>
            <a:ext uri="{909E8E84-426E-40DD-AFC4-6F175D3DCCD1}">
              <a14:hiddenFill xmlns:a14="http://schemas.microsoft.com/office/drawing/2010/main">
                <a:solidFill>
                  <a:srgbClr val="FFFFFF"/>
                </a:solidFill>
              </a14:hiddenFill>
            </a:ext>
          </a:extLst>
        </p:spPr>
      </p:pic>
      <p:cxnSp>
        <p:nvCxnSpPr>
          <p:cNvPr id="4149" name="Straight Arrow Connector 4148">
            <a:extLst>
              <a:ext uri="{FF2B5EF4-FFF2-40B4-BE49-F238E27FC236}">
                <a16:creationId xmlns:a16="http://schemas.microsoft.com/office/drawing/2014/main" id="{306903B7-E173-2C63-D558-31FA245FBE8F}"/>
              </a:ext>
            </a:extLst>
          </p:cNvPr>
          <p:cNvCxnSpPr/>
          <p:nvPr/>
        </p:nvCxnSpPr>
        <p:spPr>
          <a:xfrm>
            <a:off x="7262037" y="2946078"/>
            <a:ext cx="659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1" name="Straight Arrow Connector 4150">
            <a:extLst>
              <a:ext uri="{FF2B5EF4-FFF2-40B4-BE49-F238E27FC236}">
                <a16:creationId xmlns:a16="http://schemas.microsoft.com/office/drawing/2014/main" id="{E2484297-27AE-8AE4-3A39-A3A02042D2E7}"/>
              </a:ext>
            </a:extLst>
          </p:cNvPr>
          <p:cNvCxnSpPr>
            <a:cxnSpLocks/>
            <a:endCxn id="6172" idx="1"/>
          </p:cNvCxnSpPr>
          <p:nvPr/>
        </p:nvCxnSpPr>
        <p:spPr>
          <a:xfrm>
            <a:off x="7274737" y="2946083"/>
            <a:ext cx="550827" cy="80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4" name="Straight Arrow Connector 4153">
            <a:extLst>
              <a:ext uri="{FF2B5EF4-FFF2-40B4-BE49-F238E27FC236}">
                <a16:creationId xmlns:a16="http://schemas.microsoft.com/office/drawing/2014/main" id="{B0117F51-A548-5BBF-869D-E3DF49F2D1F3}"/>
              </a:ext>
            </a:extLst>
          </p:cNvPr>
          <p:cNvCxnSpPr>
            <a:cxnSpLocks/>
            <a:endCxn id="6168" idx="1"/>
          </p:cNvCxnSpPr>
          <p:nvPr/>
        </p:nvCxnSpPr>
        <p:spPr>
          <a:xfrm flipV="1">
            <a:off x="7274741" y="2124222"/>
            <a:ext cx="431263" cy="82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59" name="TextBox 4158">
            <a:extLst>
              <a:ext uri="{FF2B5EF4-FFF2-40B4-BE49-F238E27FC236}">
                <a16:creationId xmlns:a16="http://schemas.microsoft.com/office/drawing/2014/main" id="{AEABB8F4-18D9-7A12-5E45-E5B097221575}"/>
              </a:ext>
            </a:extLst>
          </p:cNvPr>
          <p:cNvSpPr txBox="1"/>
          <p:nvPr/>
        </p:nvSpPr>
        <p:spPr>
          <a:xfrm>
            <a:off x="1474409" y="1395048"/>
            <a:ext cx="841151" cy="261610"/>
          </a:xfrm>
          <a:prstGeom prst="rect">
            <a:avLst/>
          </a:prstGeom>
          <a:noFill/>
        </p:spPr>
        <p:txBody>
          <a:bodyPr wrap="square" rtlCol="0">
            <a:spAutoFit/>
          </a:bodyPr>
          <a:lstStyle/>
          <a:p>
            <a:r>
              <a:rPr lang="en-US" sz="1100" dirty="0"/>
              <a:t>Events</a:t>
            </a:r>
          </a:p>
        </p:txBody>
      </p:sp>
      <p:sp>
        <p:nvSpPr>
          <p:cNvPr id="6144" name="TextBox 6143">
            <a:extLst>
              <a:ext uri="{FF2B5EF4-FFF2-40B4-BE49-F238E27FC236}">
                <a16:creationId xmlns:a16="http://schemas.microsoft.com/office/drawing/2014/main" id="{5EC37997-86F4-5E4C-9504-C3FA36640EAC}"/>
              </a:ext>
            </a:extLst>
          </p:cNvPr>
          <p:cNvSpPr txBox="1"/>
          <p:nvPr/>
        </p:nvSpPr>
        <p:spPr>
          <a:xfrm>
            <a:off x="1404277" y="2633724"/>
            <a:ext cx="841151" cy="261610"/>
          </a:xfrm>
          <a:prstGeom prst="rect">
            <a:avLst/>
          </a:prstGeom>
          <a:noFill/>
        </p:spPr>
        <p:txBody>
          <a:bodyPr wrap="square" rtlCol="0">
            <a:spAutoFit/>
          </a:bodyPr>
          <a:lstStyle/>
          <a:p>
            <a:r>
              <a:rPr lang="en-US" sz="1100" dirty="0"/>
              <a:t>Events</a:t>
            </a:r>
          </a:p>
        </p:txBody>
      </p:sp>
      <p:sp>
        <p:nvSpPr>
          <p:cNvPr id="6145" name="TextBox 6144">
            <a:extLst>
              <a:ext uri="{FF2B5EF4-FFF2-40B4-BE49-F238E27FC236}">
                <a16:creationId xmlns:a16="http://schemas.microsoft.com/office/drawing/2014/main" id="{BDAA07D8-720B-1BD6-87CD-8E36FFB59E8B}"/>
              </a:ext>
            </a:extLst>
          </p:cNvPr>
          <p:cNvSpPr txBox="1"/>
          <p:nvPr/>
        </p:nvSpPr>
        <p:spPr>
          <a:xfrm>
            <a:off x="3165466" y="2602243"/>
            <a:ext cx="841151" cy="261610"/>
          </a:xfrm>
          <a:prstGeom prst="rect">
            <a:avLst/>
          </a:prstGeom>
          <a:noFill/>
        </p:spPr>
        <p:txBody>
          <a:bodyPr wrap="square" rtlCol="0">
            <a:spAutoFit/>
          </a:bodyPr>
          <a:lstStyle/>
          <a:p>
            <a:r>
              <a:rPr lang="en-US" sz="1100" dirty="0"/>
              <a:t>Events</a:t>
            </a:r>
          </a:p>
        </p:txBody>
      </p:sp>
      <p:sp>
        <p:nvSpPr>
          <p:cNvPr id="6147" name="TextBox 6146">
            <a:extLst>
              <a:ext uri="{FF2B5EF4-FFF2-40B4-BE49-F238E27FC236}">
                <a16:creationId xmlns:a16="http://schemas.microsoft.com/office/drawing/2014/main" id="{B61BB8C4-AE7C-ED72-D10F-8AF44F8BB297}"/>
              </a:ext>
            </a:extLst>
          </p:cNvPr>
          <p:cNvSpPr txBox="1"/>
          <p:nvPr/>
        </p:nvSpPr>
        <p:spPr>
          <a:xfrm rot="2886632">
            <a:off x="3252240" y="2051665"/>
            <a:ext cx="841151" cy="261610"/>
          </a:xfrm>
          <a:prstGeom prst="rect">
            <a:avLst/>
          </a:prstGeom>
          <a:noFill/>
        </p:spPr>
        <p:txBody>
          <a:bodyPr wrap="square" rtlCol="0">
            <a:spAutoFit/>
          </a:bodyPr>
          <a:lstStyle/>
          <a:p>
            <a:r>
              <a:rPr lang="en-US" sz="1100" dirty="0"/>
              <a:t>Events</a:t>
            </a:r>
          </a:p>
        </p:txBody>
      </p:sp>
      <p:sp>
        <p:nvSpPr>
          <p:cNvPr id="6148" name="TextBox 6147">
            <a:extLst>
              <a:ext uri="{FF2B5EF4-FFF2-40B4-BE49-F238E27FC236}">
                <a16:creationId xmlns:a16="http://schemas.microsoft.com/office/drawing/2014/main" id="{8E3A32F9-B418-10D5-283F-DAF9C8B63AD8}"/>
              </a:ext>
            </a:extLst>
          </p:cNvPr>
          <p:cNvSpPr txBox="1"/>
          <p:nvPr/>
        </p:nvSpPr>
        <p:spPr>
          <a:xfrm rot="19085277">
            <a:off x="3027823" y="3231417"/>
            <a:ext cx="841151" cy="261610"/>
          </a:xfrm>
          <a:prstGeom prst="rect">
            <a:avLst/>
          </a:prstGeom>
          <a:noFill/>
        </p:spPr>
        <p:txBody>
          <a:bodyPr wrap="square" rtlCol="0">
            <a:spAutoFit/>
          </a:bodyPr>
          <a:lstStyle/>
          <a:p>
            <a:r>
              <a:rPr lang="en-US" sz="1100" dirty="0"/>
              <a:t>Events</a:t>
            </a:r>
          </a:p>
        </p:txBody>
      </p:sp>
      <p:sp>
        <p:nvSpPr>
          <p:cNvPr id="6149" name="TextBox 6148">
            <a:extLst>
              <a:ext uri="{FF2B5EF4-FFF2-40B4-BE49-F238E27FC236}">
                <a16:creationId xmlns:a16="http://schemas.microsoft.com/office/drawing/2014/main" id="{962E9CE7-DA29-17B9-B134-89F118DD9504}"/>
              </a:ext>
            </a:extLst>
          </p:cNvPr>
          <p:cNvSpPr txBox="1"/>
          <p:nvPr/>
        </p:nvSpPr>
        <p:spPr>
          <a:xfrm>
            <a:off x="5744599" y="2649739"/>
            <a:ext cx="841151" cy="261610"/>
          </a:xfrm>
          <a:prstGeom prst="rect">
            <a:avLst/>
          </a:prstGeom>
          <a:noFill/>
        </p:spPr>
        <p:txBody>
          <a:bodyPr wrap="square" rtlCol="0">
            <a:spAutoFit/>
          </a:bodyPr>
          <a:lstStyle/>
          <a:p>
            <a:r>
              <a:rPr lang="en-US" sz="1100" dirty="0"/>
              <a:t>Events</a:t>
            </a:r>
          </a:p>
        </p:txBody>
      </p:sp>
      <p:cxnSp>
        <p:nvCxnSpPr>
          <p:cNvPr id="6" name="Straight Connector 5">
            <a:extLst>
              <a:ext uri="{FF2B5EF4-FFF2-40B4-BE49-F238E27FC236}">
                <a16:creationId xmlns:a16="http://schemas.microsoft.com/office/drawing/2014/main" id="{FF59EAA6-0D4A-5391-5137-92B0EE294592}"/>
              </a:ext>
            </a:extLst>
          </p:cNvPr>
          <p:cNvCxnSpPr>
            <a:stCxn id="6162" idx="2"/>
          </p:cNvCxnSpPr>
          <p:nvPr/>
        </p:nvCxnSpPr>
        <p:spPr>
          <a:xfrm flipH="1">
            <a:off x="6851737" y="3429279"/>
            <a:ext cx="6254" cy="641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CD1E02-94BC-A527-2991-4B955C3FF247}"/>
              </a:ext>
            </a:extLst>
          </p:cNvPr>
          <p:cNvCxnSpPr/>
          <p:nvPr/>
        </p:nvCxnSpPr>
        <p:spPr>
          <a:xfrm flipH="1">
            <a:off x="4997885" y="4070775"/>
            <a:ext cx="1853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551D05-4732-B435-A44F-DB609883F6E3}"/>
              </a:ext>
            </a:extLst>
          </p:cNvPr>
          <p:cNvCxnSpPr>
            <a:cxnSpLocks/>
          </p:cNvCxnSpPr>
          <p:nvPr/>
        </p:nvCxnSpPr>
        <p:spPr>
          <a:xfrm flipV="1">
            <a:off x="4997885" y="3187704"/>
            <a:ext cx="0" cy="88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DDA4BF-5C45-D853-5F48-6936509F667E}"/>
              </a:ext>
            </a:extLst>
          </p:cNvPr>
          <p:cNvSpPr txBox="1"/>
          <p:nvPr/>
        </p:nvSpPr>
        <p:spPr>
          <a:xfrm>
            <a:off x="652578" y="4206462"/>
            <a:ext cx="977030" cy="276999"/>
          </a:xfrm>
          <a:prstGeom prst="rect">
            <a:avLst/>
          </a:prstGeom>
          <a:noFill/>
        </p:spPr>
        <p:txBody>
          <a:bodyPr wrap="square" rtlCol="0">
            <a:spAutoFit/>
          </a:bodyPr>
          <a:lstStyle/>
          <a:p>
            <a:r>
              <a:rPr lang="en-US" sz="1200"/>
              <a:t>Nutanix</a:t>
            </a:r>
          </a:p>
        </p:txBody>
      </p:sp>
      <p:sp>
        <p:nvSpPr>
          <p:cNvPr id="20" name="TextBox 19">
            <a:extLst>
              <a:ext uri="{FF2B5EF4-FFF2-40B4-BE49-F238E27FC236}">
                <a16:creationId xmlns:a16="http://schemas.microsoft.com/office/drawing/2014/main" id="{AC5E6EEB-A5B8-043E-A45E-14BB04CB70F9}"/>
              </a:ext>
            </a:extLst>
          </p:cNvPr>
          <p:cNvSpPr txBox="1"/>
          <p:nvPr/>
        </p:nvSpPr>
        <p:spPr>
          <a:xfrm>
            <a:off x="1474473" y="3785899"/>
            <a:ext cx="841151" cy="261610"/>
          </a:xfrm>
          <a:prstGeom prst="rect">
            <a:avLst/>
          </a:prstGeom>
          <a:noFill/>
        </p:spPr>
        <p:txBody>
          <a:bodyPr wrap="square" rtlCol="0">
            <a:spAutoFit/>
          </a:bodyPr>
          <a:lstStyle/>
          <a:p>
            <a:r>
              <a:rPr lang="en-US" sz="1100" dirty="0"/>
              <a:t>Events</a:t>
            </a:r>
          </a:p>
        </p:txBody>
      </p:sp>
      <p:pic>
        <p:nvPicPr>
          <p:cNvPr id="22" name="Picture 21" descr="Text&#10;&#10;Description automatically generated">
            <a:extLst>
              <a:ext uri="{FF2B5EF4-FFF2-40B4-BE49-F238E27FC236}">
                <a16:creationId xmlns:a16="http://schemas.microsoft.com/office/drawing/2014/main" id="{71F6D360-901F-2697-182E-0C022F9F8825}"/>
              </a:ext>
            </a:extLst>
          </p:cNvPr>
          <p:cNvPicPr>
            <a:picLocks noChangeAspect="1"/>
          </p:cNvPicPr>
          <p:nvPr/>
        </p:nvPicPr>
        <p:blipFill>
          <a:blip r:embed="rId10"/>
          <a:stretch>
            <a:fillRect/>
          </a:stretch>
        </p:blipFill>
        <p:spPr>
          <a:xfrm>
            <a:off x="2211424" y="3691869"/>
            <a:ext cx="864508" cy="650208"/>
          </a:xfrm>
          <a:prstGeom prst="rect">
            <a:avLst/>
          </a:prstGeom>
        </p:spPr>
      </p:pic>
      <p:cxnSp>
        <p:nvCxnSpPr>
          <p:cNvPr id="29" name="Straight Arrow Connector 28">
            <a:extLst>
              <a:ext uri="{FF2B5EF4-FFF2-40B4-BE49-F238E27FC236}">
                <a16:creationId xmlns:a16="http://schemas.microsoft.com/office/drawing/2014/main" id="{F374F7E9-63E2-1AAF-B9FC-DB9FA256616B}"/>
              </a:ext>
            </a:extLst>
          </p:cNvPr>
          <p:cNvCxnSpPr/>
          <p:nvPr/>
        </p:nvCxnSpPr>
        <p:spPr>
          <a:xfrm>
            <a:off x="1490773" y="4070775"/>
            <a:ext cx="720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Logo, company name&#10;&#10;Description automatically generated">
            <a:extLst>
              <a:ext uri="{FF2B5EF4-FFF2-40B4-BE49-F238E27FC236}">
                <a16:creationId xmlns:a16="http://schemas.microsoft.com/office/drawing/2014/main" id="{F7467A56-B25D-D759-5382-39594E2CF3CD}"/>
              </a:ext>
            </a:extLst>
          </p:cNvPr>
          <p:cNvPicPr>
            <a:picLocks noChangeAspect="1"/>
          </p:cNvPicPr>
          <p:nvPr/>
        </p:nvPicPr>
        <p:blipFill>
          <a:blip r:embed="rId11"/>
          <a:stretch>
            <a:fillRect/>
          </a:stretch>
        </p:blipFill>
        <p:spPr>
          <a:xfrm>
            <a:off x="799887" y="2065963"/>
            <a:ext cx="1404528" cy="377269"/>
          </a:xfrm>
          <a:prstGeom prst="rect">
            <a:avLst/>
          </a:prstGeom>
        </p:spPr>
      </p:pic>
      <p:sp>
        <p:nvSpPr>
          <p:cNvPr id="32" name="TextBox 31">
            <a:extLst>
              <a:ext uri="{FF2B5EF4-FFF2-40B4-BE49-F238E27FC236}">
                <a16:creationId xmlns:a16="http://schemas.microsoft.com/office/drawing/2014/main" id="{5514AD9F-F258-7C55-3D7A-4DF4773BC8FE}"/>
              </a:ext>
            </a:extLst>
          </p:cNvPr>
          <p:cNvSpPr txBox="1"/>
          <p:nvPr/>
        </p:nvSpPr>
        <p:spPr>
          <a:xfrm>
            <a:off x="6475231" y="4609578"/>
            <a:ext cx="2668769" cy="307777"/>
          </a:xfrm>
          <a:prstGeom prst="rect">
            <a:avLst/>
          </a:prstGeom>
          <a:noFill/>
        </p:spPr>
        <p:txBody>
          <a:bodyPr wrap="square" rtlCol="0">
            <a:spAutoFit/>
          </a:bodyPr>
          <a:lstStyle/>
          <a:p>
            <a:r>
              <a:rPr lang="en-US">
                <a:solidFill>
                  <a:schemeClr val="accent1"/>
                </a:solidFill>
              </a:rPr>
              <a:t>Inventory: EC2/S3/Blob</a:t>
            </a:r>
          </a:p>
        </p:txBody>
      </p:sp>
      <p:sp>
        <p:nvSpPr>
          <p:cNvPr id="2" name="Slide Number Placeholder 1">
            <a:extLst>
              <a:ext uri="{FF2B5EF4-FFF2-40B4-BE49-F238E27FC236}">
                <a16:creationId xmlns:a16="http://schemas.microsoft.com/office/drawing/2014/main" id="{39F136AB-258D-F0A1-F882-3743AD56C591}"/>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3" name="Picture 2">
            <a:extLst>
              <a:ext uri="{FF2B5EF4-FFF2-40B4-BE49-F238E27FC236}">
                <a16:creationId xmlns:a16="http://schemas.microsoft.com/office/drawing/2014/main" id="{A650647D-DFA8-1D72-BF6E-C51A9EC469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116" y="1263101"/>
            <a:ext cx="726414" cy="8028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41FBAA60-0A1D-F546-7AC2-0CCC5B8E26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6350" y="2448805"/>
            <a:ext cx="789950" cy="7161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riangle&#10;&#10;Description automatically generated">
            <a:extLst>
              <a:ext uri="{FF2B5EF4-FFF2-40B4-BE49-F238E27FC236}">
                <a16:creationId xmlns:a16="http://schemas.microsoft.com/office/drawing/2014/main" id="{2ADD95C7-4200-4403-0876-D4758CE90A7F}"/>
              </a:ext>
            </a:extLst>
          </p:cNvPr>
          <p:cNvPicPr>
            <a:picLocks noChangeAspect="1"/>
          </p:cNvPicPr>
          <p:nvPr/>
        </p:nvPicPr>
        <p:blipFill>
          <a:blip r:embed="rId14"/>
          <a:stretch>
            <a:fillRect/>
          </a:stretch>
        </p:blipFill>
        <p:spPr>
          <a:xfrm>
            <a:off x="751388" y="3531149"/>
            <a:ext cx="635000" cy="698500"/>
          </a:xfrm>
          <a:prstGeom prst="rect">
            <a:avLst/>
          </a:prstGeom>
        </p:spPr>
      </p:pic>
    </p:spTree>
    <p:extLst>
      <p:ext uri="{BB962C8B-B14F-4D97-AF65-F5344CB8AC3E}">
        <p14:creationId xmlns:p14="http://schemas.microsoft.com/office/powerpoint/2010/main" val="417157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7"/>
          <p:cNvSpPr txBox="1">
            <a:spLocks noGrp="1"/>
          </p:cNvSpPr>
          <p:nvPr>
            <p:ph type="ctrTitle"/>
          </p:nvPr>
        </p:nvSpPr>
        <p:spPr>
          <a:xfrm>
            <a:off x="113405" y="1397696"/>
            <a:ext cx="8520600" cy="2052600"/>
          </a:xfrm>
          <a:prstGeom prst="rect">
            <a:avLst/>
          </a:prstGeom>
        </p:spPr>
        <p:txBody>
          <a:bodyPr spcFirstLastPara="1" wrap="square" lIns="91425" tIns="91425" rIns="91425" bIns="91425" anchor="ctr" anchorCtr="0">
            <a:normAutofit fontScale="90000"/>
          </a:bodyPr>
          <a:lstStyle/>
          <a:p>
            <a:r>
              <a:rPr lang="en-US"/>
              <a:t>Apache Pulsar + Flink: The path to Unified batch and stream processing</a:t>
            </a:r>
            <a:br>
              <a:rPr lang="en-US"/>
            </a:br>
            <a:endParaRPr lang="en-US"/>
          </a:p>
        </p:txBody>
      </p:sp>
      <p:pic>
        <p:nvPicPr>
          <p:cNvPr id="5" name="Picture 4" descr="Logo&#10;&#10;Description automatically generated">
            <a:extLst>
              <a:ext uri="{FF2B5EF4-FFF2-40B4-BE49-F238E27FC236}">
                <a16:creationId xmlns:a16="http://schemas.microsoft.com/office/drawing/2014/main" id="{FE7B52C9-4361-1828-6066-BBFA1C76D9A2}"/>
              </a:ext>
            </a:extLst>
          </p:cNvPr>
          <p:cNvPicPr>
            <a:picLocks noChangeAspect="1"/>
          </p:cNvPicPr>
          <p:nvPr/>
        </p:nvPicPr>
        <p:blipFill>
          <a:blip r:embed="rId3"/>
          <a:stretch>
            <a:fillRect/>
          </a:stretch>
        </p:blipFill>
        <p:spPr>
          <a:xfrm>
            <a:off x="596785" y="2719504"/>
            <a:ext cx="3350477" cy="2423996"/>
          </a:xfrm>
          <a:prstGeom prst="rect">
            <a:avLst/>
          </a:prstGeom>
        </p:spPr>
      </p:pic>
    </p:spTree>
    <p:extLst>
      <p:ext uri="{BB962C8B-B14F-4D97-AF65-F5344CB8AC3E}">
        <p14:creationId xmlns:p14="http://schemas.microsoft.com/office/powerpoint/2010/main" val="4244507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311700" y="759074"/>
            <a:ext cx="6157680" cy="526091"/>
          </a:xfrm>
          <a:prstGeom prst="rect">
            <a:avLst/>
          </a:prstGeom>
        </p:spPr>
        <p:txBody>
          <a:bodyPr spcFirstLastPara="1" wrap="square" lIns="91425" tIns="91425" rIns="91425" bIns="91425" anchor="ctr" anchorCtr="0">
            <a:normAutofit fontScale="90000"/>
          </a:bodyPr>
          <a:lstStyle/>
          <a:p>
            <a:r>
              <a:rPr lang="en-US"/>
              <a:t>Stream Processing - Apache Flink</a:t>
            </a:r>
            <a:endParaRPr/>
          </a:p>
        </p:txBody>
      </p:sp>
      <p:sp>
        <p:nvSpPr>
          <p:cNvPr id="55" name="Google Shape;55;p10"/>
          <p:cNvSpPr txBox="1">
            <a:spLocks noGrp="1"/>
          </p:cNvSpPr>
          <p:nvPr>
            <p:ph type="subTitle" idx="1"/>
          </p:nvPr>
        </p:nvSpPr>
        <p:spPr>
          <a:xfrm>
            <a:off x="311705" y="1311969"/>
            <a:ext cx="7531396" cy="1346390"/>
          </a:xfrm>
          <a:prstGeom prst="rect">
            <a:avLst/>
          </a:prstGeom>
        </p:spPr>
        <p:txBody>
          <a:bodyPr spcFirstLastPara="1" wrap="square" lIns="91425" tIns="91425" rIns="91425" bIns="91425" anchor="t" anchorCtr="0">
            <a:noAutofit/>
          </a:bodyPr>
          <a:lstStyle/>
          <a:p>
            <a:pPr marL="285744" indent="-285744">
              <a:spcAft>
                <a:spcPts val="1200"/>
              </a:spcAft>
              <a:buFont typeface="Wingdings" pitchFamily="2" charset="2"/>
              <a:buChar char="Ø"/>
            </a:pPr>
            <a:r>
              <a:rPr lang="en-US" sz="1400"/>
              <a:t>Stream-based distributed processing framework</a:t>
            </a:r>
          </a:p>
          <a:p>
            <a:pPr marL="285744" indent="-285744">
              <a:spcAft>
                <a:spcPts val="1200"/>
              </a:spcAft>
              <a:buFont typeface="Wingdings" pitchFamily="2" charset="2"/>
              <a:buChar char="Ø"/>
            </a:pPr>
            <a:r>
              <a:rPr lang="en-US" sz="1400"/>
              <a:t>Optimized In-Memory state access for event-driven applications</a:t>
            </a:r>
          </a:p>
          <a:p>
            <a:pPr marL="285744" indent="-285744">
              <a:spcAft>
                <a:spcPts val="1200"/>
              </a:spcAft>
              <a:buFont typeface="Wingdings" pitchFamily="2" charset="2"/>
              <a:buChar char="Ø"/>
            </a:pPr>
            <a:r>
              <a:rPr lang="en-US" sz="1400"/>
              <a:t>Very Suitable for Extract-Transform-Load(ETL) applications</a:t>
            </a:r>
          </a:p>
        </p:txBody>
      </p:sp>
      <p:pic>
        <p:nvPicPr>
          <p:cNvPr id="17" name="Picture 16" descr="Diagram&#10;&#10;Description automatically generated">
            <a:extLst>
              <a:ext uri="{FF2B5EF4-FFF2-40B4-BE49-F238E27FC236}">
                <a16:creationId xmlns:a16="http://schemas.microsoft.com/office/drawing/2014/main" id="{9AD8A682-92EB-2A53-EA72-70BE0E6E204F}"/>
              </a:ext>
            </a:extLst>
          </p:cNvPr>
          <p:cNvPicPr>
            <a:picLocks noChangeAspect="1"/>
          </p:cNvPicPr>
          <p:nvPr/>
        </p:nvPicPr>
        <p:blipFill>
          <a:blip r:embed="rId3"/>
          <a:stretch>
            <a:fillRect/>
          </a:stretch>
        </p:blipFill>
        <p:spPr>
          <a:xfrm>
            <a:off x="4761877" y="2626111"/>
            <a:ext cx="3415005" cy="1917700"/>
          </a:xfrm>
          <a:prstGeom prst="rect">
            <a:avLst/>
          </a:prstGeom>
        </p:spPr>
      </p:pic>
      <p:pic>
        <p:nvPicPr>
          <p:cNvPr id="3" name="Picture 2" descr="Diagram&#10;&#10;Description automatically generated">
            <a:extLst>
              <a:ext uri="{FF2B5EF4-FFF2-40B4-BE49-F238E27FC236}">
                <a16:creationId xmlns:a16="http://schemas.microsoft.com/office/drawing/2014/main" id="{78F9DEAC-2A05-47A2-28A8-CBD8BA5BF70B}"/>
              </a:ext>
            </a:extLst>
          </p:cNvPr>
          <p:cNvPicPr>
            <a:picLocks noChangeAspect="1"/>
          </p:cNvPicPr>
          <p:nvPr/>
        </p:nvPicPr>
        <p:blipFill>
          <a:blip r:embed="rId4"/>
          <a:stretch>
            <a:fillRect/>
          </a:stretch>
        </p:blipFill>
        <p:spPr>
          <a:xfrm>
            <a:off x="882782" y="2878006"/>
            <a:ext cx="3073400" cy="1917700"/>
          </a:xfrm>
          <a:prstGeom prst="rect">
            <a:avLst/>
          </a:prstGeom>
        </p:spPr>
      </p:pic>
      <p:sp>
        <p:nvSpPr>
          <p:cNvPr id="2" name="Slide Number Placeholder 1">
            <a:extLst>
              <a:ext uri="{FF2B5EF4-FFF2-40B4-BE49-F238E27FC236}">
                <a16:creationId xmlns:a16="http://schemas.microsoft.com/office/drawing/2014/main" id="{85925B90-586E-3B96-68E6-B8E3D0640C84}"/>
              </a:ext>
            </a:extLst>
          </p:cNvPr>
          <p:cNvSpPr>
            <a:spLocks noGrp="1"/>
          </p:cNvSpPr>
          <p:nvPr>
            <p:ph type="sldNum" idx="12"/>
          </p:nvPr>
        </p:nvSpPr>
        <p:spPr/>
        <p:txBody>
          <a:bodyPr/>
          <a:lstStyle/>
          <a:p>
            <a:fld id="{00000000-1234-1234-1234-123412341234}" type="slidenum">
              <a:rPr lang="en" smtClean="0"/>
              <a:pPr/>
              <a:t>22</a:t>
            </a:fld>
            <a:endParaRPr lang="en"/>
          </a:p>
        </p:txBody>
      </p:sp>
      <p:sp>
        <p:nvSpPr>
          <p:cNvPr id="4" name="TextBox 3">
            <a:extLst>
              <a:ext uri="{FF2B5EF4-FFF2-40B4-BE49-F238E27FC236}">
                <a16:creationId xmlns:a16="http://schemas.microsoft.com/office/drawing/2014/main" id="{60B3DAF9-2CD6-FDC0-E87E-D10C5CEF5526}"/>
              </a:ext>
            </a:extLst>
          </p:cNvPr>
          <p:cNvSpPr txBox="1"/>
          <p:nvPr/>
        </p:nvSpPr>
        <p:spPr>
          <a:xfrm>
            <a:off x="2991887" y="4718195"/>
            <a:ext cx="6356732" cy="261610"/>
          </a:xfrm>
          <a:prstGeom prst="rect">
            <a:avLst/>
          </a:prstGeom>
          <a:noFill/>
        </p:spPr>
        <p:txBody>
          <a:bodyPr wrap="square" rtlCol="0">
            <a:spAutoFit/>
          </a:bodyPr>
          <a:lstStyle/>
          <a:p>
            <a:r>
              <a:rPr lang="en-US" sz="1100" dirty="0">
                <a:solidFill>
                  <a:schemeClr val="accent1"/>
                </a:solidFill>
              </a:rPr>
              <a:t>https://</a:t>
            </a:r>
            <a:r>
              <a:rPr lang="en-US" sz="1100" dirty="0" err="1">
                <a:solidFill>
                  <a:schemeClr val="accent1"/>
                </a:solidFill>
              </a:rPr>
              <a:t>nightlies.apache.org</a:t>
            </a:r>
            <a:r>
              <a:rPr lang="en-US" sz="1100" dirty="0">
                <a:solidFill>
                  <a:schemeClr val="accent1"/>
                </a:solidFill>
              </a:rPr>
              <a:t>/</a:t>
            </a:r>
            <a:r>
              <a:rPr lang="en-US" sz="1100" dirty="0" err="1">
                <a:solidFill>
                  <a:schemeClr val="accent1"/>
                </a:solidFill>
              </a:rPr>
              <a:t>flink</a:t>
            </a:r>
            <a:r>
              <a:rPr lang="en-US" sz="1100" dirty="0">
                <a:solidFill>
                  <a:schemeClr val="accent1"/>
                </a:solidFill>
              </a:rPr>
              <a:t>/</a:t>
            </a:r>
            <a:r>
              <a:rPr lang="en-US" sz="1100" dirty="0" err="1">
                <a:solidFill>
                  <a:schemeClr val="accent1"/>
                </a:solidFill>
              </a:rPr>
              <a:t>flink</a:t>
            </a:r>
            <a:r>
              <a:rPr lang="en-US" sz="1100" dirty="0">
                <a:solidFill>
                  <a:schemeClr val="accent1"/>
                </a:solidFill>
              </a:rPr>
              <a:t>-docs-master/docs/concepts/stateful-stream-processing/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4" name="TextBox 13">
            <a:extLst>
              <a:ext uri="{FF2B5EF4-FFF2-40B4-BE49-F238E27FC236}">
                <a16:creationId xmlns:a16="http://schemas.microsoft.com/office/drawing/2014/main" id="{97A6E8FF-2975-8D31-35BA-F799B243D3BB}"/>
              </a:ext>
            </a:extLst>
          </p:cNvPr>
          <p:cNvSpPr txBox="1"/>
          <p:nvPr/>
        </p:nvSpPr>
        <p:spPr>
          <a:xfrm>
            <a:off x="311700" y="1113667"/>
            <a:ext cx="6971603" cy="3724096"/>
          </a:xfrm>
          <a:prstGeom prst="rect">
            <a:avLst/>
          </a:prstGeom>
          <a:noFill/>
        </p:spPr>
        <p:txBody>
          <a:bodyPr wrap="square" rtlCol="0">
            <a:spAutoFit/>
          </a:bodyPr>
          <a:lstStyle/>
          <a:p>
            <a:r>
              <a:rPr lang="en-IN" sz="1200" err="1"/>
              <a:t>PulsarSource</a:t>
            </a:r>
            <a:r>
              <a:rPr lang="en-IN" sz="1200" b="1"/>
              <a:t>&lt;</a:t>
            </a:r>
            <a:r>
              <a:rPr lang="en-IN" sz="1200"/>
              <a:t>String</a:t>
            </a:r>
            <a:r>
              <a:rPr lang="en-IN" sz="1200" b="1"/>
              <a:t>&gt;</a:t>
            </a:r>
            <a:r>
              <a:rPr lang="en-IN" sz="1200"/>
              <a:t> source </a:t>
            </a:r>
            <a:r>
              <a:rPr lang="en-IN" sz="1200" b="1"/>
              <a:t>=</a:t>
            </a:r>
            <a:r>
              <a:rPr lang="en-IN" sz="1200"/>
              <a:t> </a:t>
            </a:r>
            <a:r>
              <a:rPr lang="en-IN" sz="1200" err="1"/>
              <a:t>PulsarSource</a:t>
            </a:r>
            <a:r>
              <a:rPr lang="en-IN" sz="1200" b="1" err="1"/>
              <a:t>.</a:t>
            </a:r>
            <a:r>
              <a:rPr lang="en-IN" sz="1200" err="1">
                <a:solidFill>
                  <a:srgbClr val="008080"/>
                </a:solidFill>
              </a:rPr>
              <a:t>builder</a:t>
            </a:r>
            <a:r>
              <a:rPr lang="en-IN" sz="1200" b="1"/>
              <a:t>()</a:t>
            </a:r>
          </a:p>
          <a:p>
            <a:pPr lvl="8"/>
            <a:r>
              <a:rPr lang="en-IN" sz="1200" b="1"/>
              <a:t>                                                                        .</a:t>
            </a:r>
            <a:r>
              <a:rPr lang="en-IN" sz="1200" err="1">
                <a:solidFill>
                  <a:srgbClr val="008080"/>
                </a:solidFill>
              </a:rPr>
              <a:t>setServiceUrl</a:t>
            </a:r>
            <a:r>
              <a:rPr lang="en-IN" sz="1200" b="1"/>
              <a:t>(</a:t>
            </a:r>
            <a:r>
              <a:rPr lang="en-IN" sz="1200" err="1"/>
              <a:t>serviceUrl</a:t>
            </a:r>
            <a:r>
              <a:rPr lang="en-IN" sz="1200" b="1"/>
              <a:t>)</a:t>
            </a:r>
          </a:p>
          <a:p>
            <a:pPr lvl="8"/>
            <a:r>
              <a:rPr lang="en-IN" sz="1200" b="1"/>
              <a:t>                                                       	        .</a:t>
            </a:r>
            <a:r>
              <a:rPr lang="en-IN" sz="1200" err="1">
                <a:solidFill>
                  <a:srgbClr val="008080"/>
                </a:solidFill>
              </a:rPr>
              <a:t>setStartCursor</a:t>
            </a:r>
            <a:r>
              <a:rPr lang="en-IN" sz="1200" b="1"/>
              <a:t>(</a:t>
            </a:r>
            <a:r>
              <a:rPr lang="en-IN" sz="1200" err="1"/>
              <a:t>StartCursor</a:t>
            </a:r>
            <a:r>
              <a:rPr lang="en-IN" sz="1200" b="1" err="1"/>
              <a:t>.</a:t>
            </a:r>
            <a:r>
              <a:rPr lang="en-IN" sz="1200" err="1">
                <a:solidFill>
                  <a:srgbClr val="008080"/>
                </a:solidFill>
              </a:rPr>
              <a:t>earliest</a:t>
            </a:r>
            <a:r>
              <a:rPr lang="en-IN" sz="1200" b="1"/>
              <a:t>())</a:t>
            </a:r>
            <a:r>
              <a:rPr lang="en-IN" sz="1200"/>
              <a:t> </a:t>
            </a:r>
          </a:p>
          <a:p>
            <a:pPr lvl="8"/>
            <a:r>
              <a:rPr lang="en-IN" sz="1200" b="1"/>
              <a:t>    		                             .</a:t>
            </a:r>
            <a:r>
              <a:rPr lang="en-IN" sz="1200" err="1">
                <a:solidFill>
                  <a:srgbClr val="008080"/>
                </a:solidFill>
              </a:rPr>
              <a:t>setTopics</a:t>
            </a:r>
            <a:r>
              <a:rPr lang="en-IN" sz="1200" b="1"/>
              <a:t>(</a:t>
            </a:r>
            <a:r>
              <a:rPr lang="en-IN" sz="1200">
                <a:solidFill>
                  <a:srgbClr val="DD1144"/>
                </a:solidFill>
              </a:rPr>
              <a:t>"my-topic"</a:t>
            </a:r>
            <a:r>
              <a:rPr lang="en-IN" sz="1200" b="1"/>
              <a:t>)</a:t>
            </a:r>
          </a:p>
          <a:p>
            <a:pPr lvl="8"/>
            <a:r>
              <a:rPr lang="en-IN" sz="1200" b="1"/>
              <a:t>                                                                        .</a:t>
            </a:r>
            <a:r>
              <a:rPr lang="en-IN" sz="1200" err="1">
                <a:solidFill>
                  <a:srgbClr val="008080"/>
                </a:solidFill>
              </a:rPr>
              <a:t>setSubscriptionName</a:t>
            </a:r>
            <a:r>
              <a:rPr lang="en-IN" sz="1200" b="1"/>
              <a:t>(</a:t>
            </a:r>
            <a:r>
              <a:rPr lang="en-IN" sz="1200">
                <a:solidFill>
                  <a:srgbClr val="DD1144"/>
                </a:solidFill>
              </a:rPr>
              <a:t>"my-subscription"</a:t>
            </a:r>
            <a:r>
              <a:rPr lang="en-IN" sz="1200" b="1"/>
              <a:t>)</a:t>
            </a:r>
            <a:r>
              <a:rPr lang="en-IN" sz="1200"/>
              <a:t> </a:t>
            </a:r>
          </a:p>
          <a:p>
            <a:pPr lvl="8"/>
            <a:r>
              <a:rPr lang="en-IN" sz="1200" b="1"/>
              <a:t>                                                                        .</a:t>
            </a:r>
            <a:r>
              <a:rPr lang="en-IN" sz="1200" err="1">
                <a:solidFill>
                  <a:srgbClr val="008080"/>
                </a:solidFill>
              </a:rPr>
              <a:t>setSubscriptionType</a:t>
            </a:r>
            <a:r>
              <a:rPr lang="en-IN" sz="1200" b="1"/>
              <a:t>(</a:t>
            </a:r>
            <a:r>
              <a:rPr lang="en-IN" sz="1200" err="1"/>
              <a:t>SubscriptionType</a:t>
            </a:r>
            <a:r>
              <a:rPr lang="en-IN" sz="1200" b="1" err="1"/>
              <a:t>.</a:t>
            </a:r>
            <a:r>
              <a:rPr lang="en-IN" sz="1200" err="1">
                <a:solidFill>
                  <a:srgbClr val="008080"/>
                </a:solidFill>
              </a:rPr>
              <a:t>Exclusive</a:t>
            </a:r>
            <a:r>
              <a:rPr lang="en-IN" sz="1200" b="1"/>
              <a:t>)</a:t>
            </a:r>
          </a:p>
          <a:p>
            <a:pPr lvl="8"/>
            <a:r>
              <a:rPr lang="en-IN" sz="1200" b="1"/>
              <a:t>                                                                        .</a:t>
            </a:r>
            <a:r>
              <a:rPr lang="en-IN" sz="1200">
                <a:solidFill>
                  <a:srgbClr val="008080"/>
                </a:solidFill>
              </a:rPr>
              <a:t>build</a:t>
            </a:r>
            <a:r>
              <a:rPr lang="en-IN" sz="1200" b="1"/>
              <a:t>();</a:t>
            </a:r>
            <a:r>
              <a:rPr lang="en-IN" sz="1200"/>
              <a:t> </a:t>
            </a:r>
          </a:p>
          <a:p>
            <a:pPr lvl="8"/>
            <a:endParaRPr lang="en-IN" sz="1200"/>
          </a:p>
          <a:p>
            <a:pPr lvl="8"/>
            <a:r>
              <a:rPr lang="en-IN" sz="1200" i="1"/>
              <a:t>// topics “my-topic-1”, “my-topic-2” </a:t>
            </a:r>
          </a:p>
          <a:p>
            <a:pPr lvl="8"/>
            <a:r>
              <a:rPr lang="en-IN" err="1"/>
              <a:t>PulsarSource</a:t>
            </a:r>
            <a:r>
              <a:rPr lang="en-IN" b="1" err="1"/>
              <a:t>.</a:t>
            </a:r>
            <a:r>
              <a:rPr lang="en-IN" err="1">
                <a:solidFill>
                  <a:srgbClr val="008080"/>
                </a:solidFill>
              </a:rPr>
              <a:t>builder</a:t>
            </a:r>
            <a:r>
              <a:rPr lang="en-IN" b="1"/>
              <a:t>().</a:t>
            </a:r>
            <a:r>
              <a:rPr lang="en-IN" err="1"/>
              <a:t>setTopics</a:t>
            </a:r>
            <a:r>
              <a:rPr lang="en-IN" b="1"/>
              <a:t>(</a:t>
            </a:r>
            <a:r>
              <a:rPr lang="en-IN">
                <a:solidFill>
                  <a:srgbClr val="DD1144"/>
                </a:solidFill>
              </a:rPr>
              <a:t>"my-topic-1"</a:t>
            </a:r>
            <a:r>
              <a:rPr lang="en-IN" b="1"/>
              <a:t>,</a:t>
            </a:r>
            <a:r>
              <a:rPr lang="en-IN"/>
              <a:t> </a:t>
            </a:r>
            <a:r>
              <a:rPr lang="en-IN">
                <a:solidFill>
                  <a:srgbClr val="DD1144"/>
                </a:solidFill>
              </a:rPr>
              <a:t>"my-topic-2"</a:t>
            </a:r>
            <a:r>
              <a:rPr lang="en-IN" b="1"/>
              <a:t>);</a:t>
            </a:r>
            <a:r>
              <a:rPr lang="en-IN"/>
              <a:t> </a:t>
            </a:r>
          </a:p>
          <a:p>
            <a:pPr lvl="8"/>
            <a:endParaRPr lang="en-IN" sz="1200"/>
          </a:p>
          <a:p>
            <a:pPr lvl="8"/>
            <a:r>
              <a:rPr lang="en-IN" sz="1200" i="1"/>
              <a:t>// Partition 0 and 2 of topic “my-topic”</a:t>
            </a:r>
          </a:p>
          <a:p>
            <a:pPr lvl="8"/>
            <a:r>
              <a:rPr lang="en-IN" err="1"/>
              <a:t>PulsarSource</a:t>
            </a:r>
            <a:r>
              <a:rPr lang="en-IN" b="1" err="1"/>
              <a:t>.</a:t>
            </a:r>
            <a:r>
              <a:rPr lang="en-IN" err="1"/>
              <a:t>builder</a:t>
            </a:r>
            <a:r>
              <a:rPr lang="en-IN" b="1"/>
              <a:t>().</a:t>
            </a:r>
            <a:r>
              <a:rPr lang="en-IN" err="1"/>
              <a:t>setTopics</a:t>
            </a:r>
            <a:r>
              <a:rPr lang="en-IN" b="1"/>
              <a:t>(</a:t>
            </a:r>
            <a:r>
              <a:rPr lang="en-IN">
                <a:solidFill>
                  <a:srgbClr val="DD1144"/>
                </a:solidFill>
              </a:rPr>
              <a:t>"my-topic-partition-1"</a:t>
            </a:r>
            <a:r>
              <a:rPr lang="en-IN" b="1"/>
              <a:t>,</a:t>
            </a:r>
            <a:r>
              <a:rPr lang="en-IN"/>
              <a:t> </a:t>
            </a:r>
            <a:r>
              <a:rPr lang="en-IN">
                <a:solidFill>
                  <a:srgbClr val="DD1144"/>
                </a:solidFill>
              </a:rPr>
              <a:t>"my-topic-partition-2"</a:t>
            </a:r>
            <a:r>
              <a:rPr lang="en-IN" b="1"/>
              <a:t>);</a:t>
            </a:r>
          </a:p>
          <a:p>
            <a:pPr lvl="8"/>
            <a:endParaRPr lang="en-IN" sz="1200" b="1"/>
          </a:p>
          <a:p>
            <a:pPr lvl="8"/>
            <a:r>
              <a:rPr lang="en-IN" sz="1200" i="1"/>
              <a:t>// all partitions of  topic “my-topic”</a:t>
            </a:r>
          </a:p>
          <a:p>
            <a:pPr lvl="8"/>
            <a:r>
              <a:rPr lang="en-IN" err="1"/>
              <a:t>PulsarSource</a:t>
            </a:r>
            <a:r>
              <a:rPr lang="en-IN" b="1" err="1"/>
              <a:t>.</a:t>
            </a:r>
            <a:r>
              <a:rPr lang="en-IN" err="1"/>
              <a:t>builder</a:t>
            </a:r>
            <a:r>
              <a:rPr lang="en-IN" b="1"/>
              <a:t>().</a:t>
            </a:r>
            <a:r>
              <a:rPr lang="en-IN" err="1"/>
              <a:t>setTopicPattern</a:t>
            </a:r>
            <a:r>
              <a:rPr lang="en-IN" b="1"/>
              <a:t>(</a:t>
            </a:r>
            <a:r>
              <a:rPr lang="en-IN">
                <a:solidFill>
                  <a:srgbClr val="DD1144"/>
                </a:solidFill>
              </a:rPr>
              <a:t>"my-topic-*"</a:t>
            </a:r>
            <a:r>
              <a:rPr lang="en-IN" b="1"/>
              <a:t>);</a:t>
            </a:r>
          </a:p>
          <a:p>
            <a:pPr lvl="8"/>
            <a:endParaRPr lang="en-IN" sz="1200" b="1"/>
          </a:p>
          <a:p>
            <a:pPr lvl="8"/>
            <a:r>
              <a:rPr lang="en-IN" sz="1200" i="1"/>
              <a:t>// Struct types (JSON, </a:t>
            </a:r>
            <a:r>
              <a:rPr lang="en-IN" sz="1200" i="1" err="1"/>
              <a:t>Protobuf</a:t>
            </a:r>
            <a:r>
              <a:rPr lang="en-IN" sz="1200" i="1"/>
              <a:t>, Avro, etc.) </a:t>
            </a:r>
          </a:p>
          <a:p>
            <a:pPr lvl="8"/>
            <a:r>
              <a:rPr lang="en-IN" err="1"/>
              <a:t>PulsarDeserializationSchema</a:t>
            </a:r>
            <a:r>
              <a:rPr lang="en-IN" b="1" err="1"/>
              <a:t>.</a:t>
            </a:r>
            <a:r>
              <a:rPr lang="en-IN" err="1"/>
              <a:t>pulsarSchema</a:t>
            </a:r>
            <a:r>
              <a:rPr lang="en-IN" b="1"/>
              <a:t>(</a:t>
            </a:r>
            <a:r>
              <a:rPr lang="en-IN">
                <a:solidFill>
                  <a:srgbClr val="DD1144"/>
                </a:solidFill>
              </a:rPr>
              <a:t>Schema</a:t>
            </a:r>
            <a:r>
              <a:rPr lang="en-IN" b="1"/>
              <a:t>,</a:t>
            </a:r>
            <a:r>
              <a:rPr lang="en-IN">
                <a:solidFill>
                  <a:srgbClr val="DD1144"/>
                </a:solidFill>
              </a:rPr>
              <a:t> Class</a:t>
            </a:r>
            <a:r>
              <a:rPr lang="en-IN" b="1"/>
              <a:t>);</a:t>
            </a:r>
            <a:endParaRPr lang="en-IN"/>
          </a:p>
        </p:txBody>
      </p:sp>
      <p:sp>
        <p:nvSpPr>
          <p:cNvPr id="9" name="Google Shape;54;p10">
            <a:extLst>
              <a:ext uri="{FF2B5EF4-FFF2-40B4-BE49-F238E27FC236}">
                <a16:creationId xmlns:a16="http://schemas.microsoft.com/office/drawing/2014/main" id="{3737E731-2324-CFC9-C82C-1CE67E9B2C8C}"/>
              </a:ext>
            </a:extLst>
          </p:cNvPr>
          <p:cNvSpPr txBox="1">
            <a:spLocks noGrp="1"/>
          </p:cNvSpPr>
          <p:nvPr>
            <p:ph type="title"/>
          </p:nvPr>
        </p:nvSpPr>
        <p:spPr>
          <a:xfrm>
            <a:off x="311700" y="587576"/>
            <a:ext cx="6157680" cy="526091"/>
          </a:xfrm>
          <a:prstGeom prst="rect">
            <a:avLst/>
          </a:prstGeom>
        </p:spPr>
        <p:txBody>
          <a:bodyPr spcFirstLastPara="1" wrap="square" lIns="91425" tIns="91425" rIns="91425" bIns="91425" anchor="ctr" anchorCtr="0">
            <a:normAutofit fontScale="90000"/>
          </a:bodyPr>
          <a:lstStyle/>
          <a:p>
            <a:r>
              <a:rPr lang="en-US"/>
              <a:t>Flink-Pulsar Connector</a:t>
            </a:r>
            <a:endParaRPr/>
          </a:p>
        </p:txBody>
      </p:sp>
      <p:sp>
        <p:nvSpPr>
          <p:cNvPr id="2" name="Slide Number Placeholder 1">
            <a:extLst>
              <a:ext uri="{FF2B5EF4-FFF2-40B4-BE49-F238E27FC236}">
                <a16:creationId xmlns:a16="http://schemas.microsoft.com/office/drawing/2014/main" id="{D5B2D176-6A73-A4B0-BBB6-EA09AC19BD89}"/>
              </a:ext>
            </a:extLst>
          </p:cNvPr>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215270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3" name="Picture 4">
            <a:extLst>
              <a:ext uri="{FF2B5EF4-FFF2-40B4-BE49-F238E27FC236}">
                <a16:creationId xmlns:a16="http://schemas.microsoft.com/office/drawing/2014/main" id="{B52AAD6B-63AC-ABBC-B4D2-7D5042FE1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606990">
            <a:off x="5646752" y="3065847"/>
            <a:ext cx="1005112" cy="13644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257EDF1-36DF-11B5-F4C0-6A0CC3134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24039">
            <a:off x="2692563" y="3002116"/>
            <a:ext cx="993076" cy="1348114"/>
          </a:xfrm>
          <a:prstGeom prst="rect">
            <a:avLst/>
          </a:prstGeom>
          <a:noFill/>
          <a:extLst>
            <a:ext uri="{909E8E84-426E-40DD-AFC4-6F175D3DCCD1}">
              <a14:hiddenFill xmlns:a14="http://schemas.microsoft.com/office/drawing/2010/main">
                <a:solidFill>
                  <a:srgbClr val="FFFFFF"/>
                </a:solidFill>
              </a14:hiddenFill>
            </a:ext>
          </a:extLst>
        </p:spPr>
      </p:pic>
      <p:sp>
        <p:nvSpPr>
          <p:cNvPr id="54" name="Google Shape;54;p10"/>
          <p:cNvSpPr txBox="1">
            <a:spLocks noGrp="1"/>
          </p:cNvSpPr>
          <p:nvPr>
            <p:ph type="title"/>
          </p:nvPr>
        </p:nvSpPr>
        <p:spPr>
          <a:xfrm>
            <a:off x="405279" y="614455"/>
            <a:ext cx="5922000" cy="526091"/>
          </a:xfrm>
          <a:prstGeom prst="rect">
            <a:avLst/>
          </a:prstGeom>
        </p:spPr>
        <p:txBody>
          <a:bodyPr spcFirstLastPara="1" wrap="square" lIns="91425" tIns="91425" rIns="91425" bIns="91425" anchor="ctr" anchorCtr="0">
            <a:normAutofit fontScale="90000"/>
          </a:bodyPr>
          <a:lstStyle/>
          <a:p>
            <a:r>
              <a:rPr lang="en-US"/>
              <a:t>Flink-Pulsar view of Architecture</a:t>
            </a:r>
            <a:endParaRPr/>
          </a:p>
        </p:txBody>
      </p:sp>
      <p:pic>
        <p:nvPicPr>
          <p:cNvPr id="6" name="Picture 12">
            <a:extLst>
              <a:ext uri="{FF2B5EF4-FFF2-40B4-BE49-F238E27FC236}">
                <a16:creationId xmlns:a16="http://schemas.microsoft.com/office/drawing/2014/main" id="{9F096010-7679-3C60-CFDB-EF3E60232A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370" y="2398851"/>
            <a:ext cx="1358092" cy="5803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able&#10;&#10;Description automatically generated">
            <a:extLst>
              <a:ext uri="{FF2B5EF4-FFF2-40B4-BE49-F238E27FC236}">
                <a16:creationId xmlns:a16="http://schemas.microsoft.com/office/drawing/2014/main" id="{7E6AF819-4F9B-75E0-3155-264B15DA7015}"/>
              </a:ext>
            </a:extLst>
          </p:cNvPr>
          <p:cNvPicPr>
            <a:picLocks noChangeAspect="1"/>
          </p:cNvPicPr>
          <p:nvPr/>
        </p:nvPicPr>
        <p:blipFill>
          <a:blip r:embed="rId6"/>
          <a:stretch>
            <a:fillRect/>
          </a:stretch>
        </p:blipFill>
        <p:spPr>
          <a:xfrm>
            <a:off x="2598389" y="4176075"/>
            <a:ext cx="4142698" cy="754147"/>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130DD163-F1E6-A67E-8866-96D1D83413F9}"/>
              </a:ext>
            </a:extLst>
          </p:cNvPr>
          <p:cNvPicPr>
            <a:picLocks noChangeAspect="1"/>
          </p:cNvPicPr>
          <p:nvPr/>
        </p:nvPicPr>
        <p:blipFill>
          <a:blip r:embed="rId7"/>
          <a:stretch>
            <a:fillRect/>
          </a:stretch>
        </p:blipFill>
        <p:spPr>
          <a:xfrm>
            <a:off x="3759262" y="4306296"/>
            <a:ext cx="739839" cy="461996"/>
          </a:xfrm>
          <a:prstGeom prst="rect">
            <a:avLst/>
          </a:prstGeom>
        </p:spPr>
      </p:pic>
      <p:pic>
        <p:nvPicPr>
          <p:cNvPr id="30" name="Picture 24">
            <a:extLst>
              <a:ext uri="{FF2B5EF4-FFF2-40B4-BE49-F238E27FC236}">
                <a16:creationId xmlns:a16="http://schemas.microsoft.com/office/drawing/2014/main" id="{EAC98932-79B7-D76C-1825-314F17111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558" y="4264052"/>
            <a:ext cx="1096428" cy="3500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a:extLst>
              <a:ext uri="{FF2B5EF4-FFF2-40B4-BE49-F238E27FC236}">
                <a16:creationId xmlns:a16="http://schemas.microsoft.com/office/drawing/2014/main" id="{26272C3E-F948-5E60-3211-ECA81F7C71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0500" y="4590629"/>
            <a:ext cx="981471" cy="3500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Icon&#10;&#10;Description automatically generated">
            <a:extLst>
              <a:ext uri="{FF2B5EF4-FFF2-40B4-BE49-F238E27FC236}">
                <a16:creationId xmlns:a16="http://schemas.microsoft.com/office/drawing/2014/main" id="{1E29C93F-72EF-4903-CBB3-5352D1539B30}"/>
              </a:ext>
            </a:extLst>
          </p:cNvPr>
          <p:cNvPicPr>
            <a:picLocks noChangeAspect="1"/>
          </p:cNvPicPr>
          <p:nvPr/>
        </p:nvPicPr>
        <p:blipFill>
          <a:blip r:embed="rId10"/>
          <a:stretch>
            <a:fillRect/>
          </a:stretch>
        </p:blipFill>
        <p:spPr>
          <a:xfrm>
            <a:off x="8352297" y="3108484"/>
            <a:ext cx="224671" cy="245640"/>
          </a:xfrm>
          <a:prstGeom prst="rect">
            <a:avLst/>
          </a:prstGeom>
        </p:spPr>
      </p:pic>
      <p:pic>
        <p:nvPicPr>
          <p:cNvPr id="41" name="Picture 40" descr="A blue and white flag&#10;&#10;Description automatically generated with low confidence">
            <a:extLst>
              <a:ext uri="{FF2B5EF4-FFF2-40B4-BE49-F238E27FC236}">
                <a16:creationId xmlns:a16="http://schemas.microsoft.com/office/drawing/2014/main" id="{A09CBD61-1A82-7C61-87E0-AC76FEA43A18}"/>
              </a:ext>
            </a:extLst>
          </p:cNvPr>
          <p:cNvPicPr>
            <a:picLocks noChangeAspect="1"/>
          </p:cNvPicPr>
          <p:nvPr/>
        </p:nvPicPr>
        <p:blipFill>
          <a:blip r:embed="rId11"/>
          <a:stretch>
            <a:fillRect/>
          </a:stretch>
        </p:blipFill>
        <p:spPr>
          <a:xfrm>
            <a:off x="7862903" y="3027455"/>
            <a:ext cx="444939" cy="399536"/>
          </a:xfrm>
          <a:prstGeom prst="rect">
            <a:avLst/>
          </a:prstGeom>
        </p:spPr>
      </p:pic>
      <p:pic>
        <p:nvPicPr>
          <p:cNvPr id="43" name="Picture 42" descr="Icon&#10;&#10;Description automatically generated">
            <a:extLst>
              <a:ext uri="{FF2B5EF4-FFF2-40B4-BE49-F238E27FC236}">
                <a16:creationId xmlns:a16="http://schemas.microsoft.com/office/drawing/2014/main" id="{9B484573-22C2-ECDB-C282-6A9A0C8725B4}"/>
              </a:ext>
            </a:extLst>
          </p:cNvPr>
          <p:cNvPicPr>
            <a:picLocks noChangeAspect="1"/>
          </p:cNvPicPr>
          <p:nvPr/>
        </p:nvPicPr>
        <p:blipFill>
          <a:blip r:embed="rId12"/>
          <a:stretch>
            <a:fillRect/>
          </a:stretch>
        </p:blipFill>
        <p:spPr>
          <a:xfrm>
            <a:off x="8607983" y="3028085"/>
            <a:ext cx="355600" cy="381000"/>
          </a:xfrm>
          <a:prstGeom prst="rect">
            <a:avLst/>
          </a:prstGeom>
        </p:spPr>
      </p:pic>
      <p:cxnSp>
        <p:nvCxnSpPr>
          <p:cNvPr id="9240" name="Straight Arrow Connector 9239">
            <a:extLst>
              <a:ext uri="{FF2B5EF4-FFF2-40B4-BE49-F238E27FC236}">
                <a16:creationId xmlns:a16="http://schemas.microsoft.com/office/drawing/2014/main" id="{458023AB-07B5-6309-A908-9796E17763C6}"/>
              </a:ext>
            </a:extLst>
          </p:cNvPr>
          <p:cNvCxnSpPr/>
          <p:nvPr/>
        </p:nvCxnSpPr>
        <p:spPr>
          <a:xfrm>
            <a:off x="5688225" y="2700871"/>
            <a:ext cx="353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42" name="Straight Arrow Connector 9241">
            <a:extLst>
              <a:ext uri="{FF2B5EF4-FFF2-40B4-BE49-F238E27FC236}">
                <a16:creationId xmlns:a16="http://schemas.microsoft.com/office/drawing/2014/main" id="{9959F81D-C8BB-5353-A814-EF92453940F4}"/>
              </a:ext>
            </a:extLst>
          </p:cNvPr>
          <p:cNvCxnSpPr>
            <a:cxnSpLocks/>
          </p:cNvCxnSpPr>
          <p:nvPr/>
        </p:nvCxnSpPr>
        <p:spPr>
          <a:xfrm flipV="1">
            <a:off x="7346384" y="2680510"/>
            <a:ext cx="385587" cy="7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49" name="Right Arrow 9248">
            <a:extLst>
              <a:ext uri="{FF2B5EF4-FFF2-40B4-BE49-F238E27FC236}">
                <a16:creationId xmlns:a16="http://schemas.microsoft.com/office/drawing/2014/main" id="{FE9F31FC-3FD1-56DA-63DF-07C9286E45B7}"/>
              </a:ext>
            </a:extLst>
          </p:cNvPr>
          <p:cNvSpPr/>
          <p:nvPr/>
        </p:nvSpPr>
        <p:spPr>
          <a:xfrm>
            <a:off x="3483204" y="4477719"/>
            <a:ext cx="206655" cy="107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1" name="Right Arrow 9250">
            <a:extLst>
              <a:ext uri="{FF2B5EF4-FFF2-40B4-BE49-F238E27FC236}">
                <a16:creationId xmlns:a16="http://schemas.microsoft.com/office/drawing/2014/main" id="{4550A8C7-1CEC-C92F-108C-A0A8557CBA98}"/>
              </a:ext>
            </a:extLst>
          </p:cNvPr>
          <p:cNvSpPr/>
          <p:nvPr/>
        </p:nvSpPr>
        <p:spPr>
          <a:xfrm>
            <a:off x="4543524" y="4477719"/>
            <a:ext cx="215242" cy="112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2" name="Right Arrow 9251">
            <a:extLst>
              <a:ext uri="{FF2B5EF4-FFF2-40B4-BE49-F238E27FC236}">
                <a16:creationId xmlns:a16="http://schemas.microsoft.com/office/drawing/2014/main" id="{21AA1DC1-B9EF-DAE3-369B-8A6FB456E09D}"/>
              </a:ext>
            </a:extLst>
          </p:cNvPr>
          <p:cNvSpPr/>
          <p:nvPr/>
        </p:nvSpPr>
        <p:spPr>
          <a:xfrm>
            <a:off x="5629686" y="4504724"/>
            <a:ext cx="242157" cy="128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with low confidence">
            <a:extLst>
              <a:ext uri="{FF2B5EF4-FFF2-40B4-BE49-F238E27FC236}">
                <a16:creationId xmlns:a16="http://schemas.microsoft.com/office/drawing/2014/main" id="{2DB0E59A-D0EA-F070-E84E-B3A0CBC630E9}"/>
              </a:ext>
            </a:extLst>
          </p:cNvPr>
          <p:cNvPicPr>
            <a:picLocks noChangeAspect="1"/>
          </p:cNvPicPr>
          <p:nvPr/>
        </p:nvPicPr>
        <p:blipFill>
          <a:blip r:embed="rId13"/>
          <a:stretch>
            <a:fillRect/>
          </a:stretch>
        </p:blipFill>
        <p:spPr>
          <a:xfrm>
            <a:off x="2670871" y="4293346"/>
            <a:ext cx="790213" cy="461996"/>
          </a:xfrm>
          <a:prstGeom prst="rect">
            <a:avLst/>
          </a:prstGeom>
        </p:spPr>
      </p:pic>
      <p:pic>
        <p:nvPicPr>
          <p:cNvPr id="11" name="Picture 10" descr="Text&#10;&#10;Description automatically generated">
            <a:extLst>
              <a:ext uri="{FF2B5EF4-FFF2-40B4-BE49-F238E27FC236}">
                <a16:creationId xmlns:a16="http://schemas.microsoft.com/office/drawing/2014/main" id="{F9E10D25-DBA7-2AAC-30A7-5921DC28D1FD}"/>
              </a:ext>
            </a:extLst>
          </p:cNvPr>
          <p:cNvPicPr>
            <a:picLocks noChangeAspect="1"/>
          </p:cNvPicPr>
          <p:nvPr/>
        </p:nvPicPr>
        <p:blipFill>
          <a:blip r:embed="rId14"/>
          <a:stretch>
            <a:fillRect/>
          </a:stretch>
        </p:blipFill>
        <p:spPr>
          <a:xfrm>
            <a:off x="4817172" y="4306297"/>
            <a:ext cx="790212" cy="462402"/>
          </a:xfrm>
          <a:prstGeom prst="rect">
            <a:avLst/>
          </a:prstGeom>
        </p:spPr>
      </p:pic>
      <p:pic>
        <p:nvPicPr>
          <p:cNvPr id="27" name="Picture 26" descr="Diagram&#10;&#10;Description automatically generated">
            <a:extLst>
              <a:ext uri="{FF2B5EF4-FFF2-40B4-BE49-F238E27FC236}">
                <a16:creationId xmlns:a16="http://schemas.microsoft.com/office/drawing/2014/main" id="{4D7894CB-928B-9601-20E6-C50DB5E6FB49}"/>
              </a:ext>
            </a:extLst>
          </p:cNvPr>
          <p:cNvPicPr>
            <a:picLocks noChangeAspect="1"/>
          </p:cNvPicPr>
          <p:nvPr/>
        </p:nvPicPr>
        <p:blipFill>
          <a:blip r:embed="rId15"/>
          <a:stretch>
            <a:fillRect/>
          </a:stretch>
        </p:blipFill>
        <p:spPr>
          <a:xfrm>
            <a:off x="3522645" y="1479270"/>
            <a:ext cx="2162216" cy="2004476"/>
          </a:xfrm>
          <a:prstGeom prst="rect">
            <a:avLst/>
          </a:prstGeom>
        </p:spPr>
      </p:pic>
      <p:pic>
        <p:nvPicPr>
          <p:cNvPr id="31" name="Picture 30" descr="Text&#10;&#10;Description automatically generated">
            <a:extLst>
              <a:ext uri="{FF2B5EF4-FFF2-40B4-BE49-F238E27FC236}">
                <a16:creationId xmlns:a16="http://schemas.microsoft.com/office/drawing/2014/main" id="{42C6AFBB-2161-D850-66BC-EB72A867C608}"/>
              </a:ext>
            </a:extLst>
          </p:cNvPr>
          <p:cNvPicPr>
            <a:picLocks noChangeAspect="1"/>
          </p:cNvPicPr>
          <p:nvPr/>
        </p:nvPicPr>
        <p:blipFill>
          <a:blip r:embed="rId16"/>
          <a:stretch>
            <a:fillRect/>
          </a:stretch>
        </p:blipFill>
        <p:spPr>
          <a:xfrm>
            <a:off x="7809986" y="2262050"/>
            <a:ext cx="1181100" cy="800100"/>
          </a:xfrm>
          <a:prstGeom prst="rect">
            <a:avLst/>
          </a:prstGeom>
        </p:spPr>
      </p:pic>
      <p:sp>
        <p:nvSpPr>
          <p:cNvPr id="36" name="TextBox 35">
            <a:extLst>
              <a:ext uri="{FF2B5EF4-FFF2-40B4-BE49-F238E27FC236}">
                <a16:creationId xmlns:a16="http://schemas.microsoft.com/office/drawing/2014/main" id="{89F0D1B9-0A69-F352-066D-86FD39E5590A}"/>
              </a:ext>
            </a:extLst>
          </p:cNvPr>
          <p:cNvSpPr txBox="1"/>
          <p:nvPr/>
        </p:nvSpPr>
        <p:spPr>
          <a:xfrm>
            <a:off x="5872213" y="1608101"/>
            <a:ext cx="2847575" cy="646331"/>
          </a:xfrm>
          <a:prstGeom prst="rect">
            <a:avLst/>
          </a:prstGeom>
          <a:noFill/>
        </p:spPr>
        <p:txBody>
          <a:bodyPr wrap="square">
            <a:spAutoFit/>
          </a:bodyPr>
          <a:lstStyle/>
          <a:p>
            <a:r>
              <a:rPr lang="en-US" sz="1200">
                <a:solidFill>
                  <a:schemeClr val="accent1"/>
                </a:solidFill>
              </a:rPr>
              <a:t>Inventory: EC2</a:t>
            </a:r>
          </a:p>
          <a:p>
            <a:r>
              <a:rPr lang="en-US" sz="1200">
                <a:solidFill>
                  <a:schemeClr val="accent1"/>
                </a:solidFill>
              </a:rPr>
              <a:t>Event : Update Virtual Machine</a:t>
            </a:r>
          </a:p>
          <a:p>
            <a:endParaRPr lang="en-US" sz="1200">
              <a:solidFill>
                <a:schemeClr val="accent1"/>
              </a:solidFill>
            </a:endParaRPr>
          </a:p>
        </p:txBody>
      </p:sp>
      <p:pic>
        <p:nvPicPr>
          <p:cNvPr id="39" name="Picture 38" descr="Text&#10;&#10;Description automatically generated">
            <a:extLst>
              <a:ext uri="{FF2B5EF4-FFF2-40B4-BE49-F238E27FC236}">
                <a16:creationId xmlns:a16="http://schemas.microsoft.com/office/drawing/2014/main" id="{F917D4FB-AF0C-26D0-D655-7239707B41F4}"/>
              </a:ext>
            </a:extLst>
          </p:cNvPr>
          <p:cNvPicPr>
            <a:picLocks noChangeAspect="1"/>
          </p:cNvPicPr>
          <p:nvPr/>
        </p:nvPicPr>
        <p:blipFill>
          <a:blip r:embed="rId17"/>
          <a:stretch>
            <a:fillRect/>
          </a:stretch>
        </p:blipFill>
        <p:spPr>
          <a:xfrm>
            <a:off x="5893963" y="4318822"/>
            <a:ext cx="707219" cy="449047"/>
          </a:xfrm>
          <a:prstGeom prst="rect">
            <a:avLst/>
          </a:prstGeom>
        </p:spPr>
      </p:pic>
      <p:pic>
        <p:nvPicPr>
          <p:cNvPr id="9" name="Picture 8" descr="Text&#10;&#10;Description automatically generated">
            <a:extLst>
              <a:ext uri="{FF2B5EF4-FFF2-40B4-BE49-F238E27FC236}">
                <a16:creationId xmlns:a16="http://schemas.microsoft.com/office/drawing/2014/main" id="{BF0B6C64-03AF-551A-513C-8FE8526C65EF}"/>
              </a:ext>
            </a:extLst>
          </p:cNvPr>
          <p:cNvPicPr>
            <a:picLocks noChangeAspect="1"/>
          </p:cNvPicPr>
          <p:nvPr/>
        </p:nvPicPr>
        <p:blipFill>
          <a:blip r:embed="rId18"/>
          <a:stretch>
            <a:fillRect/>
          </a:stretch>
        </p:blipFill>
        <p:spPr>
          <a:xfrm>
            <a:off x="397322" y="1198423"/>
            <a:ext cx="977900" cy="774700"/>
          </a:xfrm>
          <a:prstGeom prst="rect">
            <a:avLst/>
          </a:prstGeom>
        </p:spPr>
      </p:pic>
      <p:pic>
        <p:nvPicPr>
          <p:cNvPr id="14" name="Picture 13" descr="Text&#10;&#10;Description automatically generated">
            <a:extLst>
              <a:ext uri="{FF2B5EF4-FFF2-40B4-BE49-F238E27FC236}">
                <a16:creationId xmlns:a16="http://schemas.microsoft.com/office/drawing/2014/main" id="{C6B25B37-7026-124F-20EA-6624AFEDD336}"/>
              </a:ext>
            </a:extLst>
          </p:cNvPr>
          <p:cNvPicPr>
            <a:picLocks noChangeAspect="1"/>
          </p:cNvPicPr>
          <p:nvPr/>
        </p:nvPicPr>
        <p:blipFill>
          <a:blip r:embed="rId19"/>
          <a:stretch>
            <a:fillRect/>
          </a:stretch>
        </p:blipFill>
        <p:spPr>
          <a:xfrm>
            <a:off x="380617" y="2017143"/>
            <a:ext cx="977900" cy="774700"/>
          </a:xfrm>
          <a:prstGeom prst="rect">
            <a:avLst/>
          </a:prstGeom>
        </p:spPr>
      </p:pic>
      <p:pic>
        <p:nvPicPr>
          <p:cNvPr id="17" name="Picture 16" descr="Text&#10;&#10;Description automatically generated">
            <a:extLst>
              <a:ext uri="{FF2B5EF4-FFF2-40B4-BE49-F238E27FC236}">
                <a16:creationId xmlns:a16="http://schemas.microsoft.com/office/drawing/2014/main" id="{AD3C4D06-B96C-A1AB-BA16-163CB0019E51}"/>
              </a:ext>
            </a:extLst>
          </p:cNvPr>
          <p:cNvPicPr>
            <a:picLocks noChangeAspect="1"/>
          </p:cNvPicPr>
          <p:nvPr/>
        </p:nvPicPr>
        <p:blipFill>
          <a:blip r:embed="rId20"/>
          <a:stretch>
            <a:fillRect/>
          </a:stretch>
        </p:blipFill>
        <p:spPr>
          <a:xfrm>
            <a:off x="365923" y="2893740"/>
            <a:ext cx="977900" cy="774700"/>
          </a:xfrm>
          <a:prstGeom prst="rect">
            <a:avLst/>
          </a:prstGeom>
        </p:spPr>
      </p:pic>
      <p:pic>
        <p:nvPicPr>
          <p:cNvPr id="19" name="Picture 12">
            <a:extLst>
              <a:ext uri="{FF2B5EF4-FFF2-40B4-BE49-F238E27FC236}">
                <a16:creationId xmlns:a16="http://schemas.microsoft.com/office/drawing/2014/main" id="{0A08788C-0C0A-F9D1-F139-6D2F3C23D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352" y="2432914"/>
            <a:ext cx="1358092" cy="5803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ext, chat or text message&#10;&#10;Description automatically generated">
            <a:extLst>
              <a:ext uri="{FF2B5EF4-FFF2-40B4-BE49-F238E27FC236}">
                <a16:creationId xmlns:a16="http://schemas.microsoft.com/office/drawing/2014/main" id="{FB6F83FA-69A0-9F69-37A5-F3A5CBFAC2EF}"/>
              </a:ext>
            </a:extLst>
          </p:cNvPr>
          <p:cNvPicPr>
            <a:picLocks noChangeAspect="1"/>
          </p:cNvPicPr>
          <p:nvPr/>
        </p:nvPicPr>
        <p:blipFill>
          <a:blip r:embed="rId21"/>
          <a:stretch>
            <a:fillRect/>
          </a:stretch>
        </p:blipFill>
        <p:spPr>
          <a:xfrm>
            <a:off x="372176" y="3767045"/>
            <a:ext cx="977900" cy="762000"/>
          </a:xfrm>
          <a:prstGeom prst="rect">
            <a:avLst/>
          </a:prstGeom>
        </p:spPr>
      </p:pic>
      <p:cxnSp>
        <p:nvCxnSpPr>
          <p:cNvPr id="29" name="Straight Arrow Connector 28">
            <a:extLst>
              <a:ext uri="{FF2B5EF4-FFF2-40B4-BE49-F238E27FC236}">
                <a16:creationId xmlns:a16="http://schemas.microsoft.com/office/drawing/2014/main" id="{838CA84C-E6DB-25E9-297F-BAFE30306B44}"/>
              </a:ext>
            </a:extLst>
          </p:cNvPr>
          <p:cNvCxnSpPr>
            <a:cxnSpLocks/>
            <a:stCxn id="9" idx="3"/>
          </p:cNvCxnSpPr>
          <p:nvPr/>
        </p:nvCxnSpPr>
        <p:spPr>
          <a:xfrm>
            <a:off x="1375222" y="1585773"/>
            <a:ext cx="745144" cy="96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996999-B41A-17F9-357D-2DE86266B1A5}"/>
              </a:ext>
            </a:extLst>
          </p:cNvPr>
          <p:cNvCxnSpPr>
            <a:cxnSpLocks/>
          </p:cNvCxnSpPr>
          <p:nvPr/>
        </p:nvCxnSpPr>
        <p:spPr>
          <a:xfrm>
            <a:off x="1358517" y="2382191"/>
            <a:ext cx="558835" cy="352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8E98161-E6D9-4B82-FAD4-42BD9338C888}"/>
              </a:ext>
            </a:extLst>
          </p:cNvPr>
          <p:cNvCxnSpPr>
            <a:cxnSpLocks/>
            <a:stCxn id="17" idx="3"/>
            <a:endCxn id="19" idx="1"/>
          </p:cNvCxnSpPr>
          <p:nvPr/>
        </p:nvCxnSpPr>
        <p:spPr>
          <a:xfrm flipV="1">
            <a:off x="1343823" y="2723070"/>
            <a:ext cx="573529" cy="55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FE3FE1E-4170-5AD6-C4A9-3E4CD1DF6971}"/>
              </a:ext>
            </a:extLst>
          </p:cNvPr>
          <p:cNvCxnSpPr>
            <a:cxnSpLocks/>
            <a:stCxn id="25" idx="3"/>
          </p:cNvCxnSpPr>
          <p:nvPr/>
        </p:nvCxnSpPr>
        <p:spPr>
          <a:xfrm flipV="1">
            <a:off x="1350076" y="2983772"/>
            <a:ext cx="774958" cy="1164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3233A3F-EF45-AB4B-E825-BA531F53EB7F}"/>
              </a:ext>
            </a:extLst>
          </p:cNvPr>
          <p:cNvCxnSpPr>
            <a:cxnSpLocks/>
          </p:cNvCxnSpPr>
          <p:nvPr/>
        </p:nvCxnSpPr>
        <p:spPr>
          <a:xfrm>
            <a:off x="3187742" y="2756523"/>
            <a:ext cx="334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F52E14A-5639-2493-822C-1BBF19C31704}"/>
              </a:ext>
            </a:extLst>
          </p:cNvPr>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276489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2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2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9" grpId="0" animBg="1"/>
      <p:bldP spid="9251" grpId="0" animBg="1"/>
      <p:bldP spid="9252" grpId="0" animBg="1"/>
    </p:bldLst>
  </p:timing>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311700" y="785875"/>
            <a:ext cx="5922000" cy="526091"/>
          </a:xfrm>
          <a:prstGeom prst="rect">
            <a:avLst/>
          </a:prstGeom>
        </p:spPr>
        <p:txBody>
          <a:bodyPr spcFirstLastPara="1" wrap="square" lIns="91425" tIns="91425" rIns="91425" bIns="91425" anchor="ctr" anchorCtr="0">
            <a:normAutofit fontScale="90000"/>
          </a:bodyPr>
          <a:lstStyle/>
          <a:p>
            <a:r>
              <a:rPr lang="en-US"/>
              <a:t>Key Features of Apache Pulsar</a:t>
            </a:r>
            <a:endParaRPr/>
          </a:p>
        </p:txBody>
      </p:sp>
      <p:sp>
        <p:nvSpPr>
          <p:cNvPr id="2" name="Google Shape;49;p9">
            <a:extLst>
              <a:ext uri="{FF2B5EF4-FFF2-40B4-BE49-F238E27FC236}">
                <a16:creationId xmlns:a16="http://schemas.microsoft.com/office/drawing/2014/main" id="{E8F084C5-49CE-9F93-377A-6E5D42387CF6}"/>
              </a:ext>
            </a:extLst>
          </p:cNvPr>
          <p:cNvSpPr txBox="1">
            <a:spLocks noGrp="1"/>
          </p:cNvSpPr>
          <p:nvPr>
            <p:ph type="subTitle" idx="1"/>
          </p:nvPr>
        </p:nvSpPr>
        <p:spPr>
          <a:xfrm>
            <a:off x="311700" y="1451731"/>
            <a:ext cx="8320200" cy="3311623"/>
          </a:xfrm>
          <a:prstGeom prst="rect">
            <a:avLst/>
          </a:prstGeom>
        </p:spPr>
        <p:txBody>
          <a:bodyPr spcFirstLastPara="1" wrap="square" lIns="91425" tIns="91425" rIns="91425" bIns="91425" anchor="t" anchorCtr="0">
            <a:normAutofit/>
          </a:bodyPr>
          <a:lstStyle/>
          <a:p>
            <a:pPr marL="285744" indent="-285744">
              <a:spcAft>
                <a:spcPts val="1200"/>
              </a:spcAft>
              <a:buFont typeface="Wingdings" pitchFamily="2" charset="2"/>
              <a:buChar char="Ø"/>
            </a:pPr>
            <a:r>
              <a:rPr lang="en-US"/>
              <a:t>Partitioned Topics : Scale beyond single broker</a:t>
            </a:r>
          </a:p>
          <a:p>
            <a:pPr marL="285744" indent="-285744">
              <a:spcAft>
                <a:spcPts val="1200"/>
              </a:spcAft>
              <a:buFont typeface="Wingdings" pitchFamily="2" charset="2"/>
              <a:buChar char="Ø"/>
            </a:pPr>
            <a:r>
              <a:rPr lang="en-US"/>
              <a:t>Unified Messaging Model : Streaming and Queuing</a:t>
            </a:r>
          </a:p>
          <a:p>
            <a:pPr marL="285744" indent="-285744">
              <a:spcAft>
                <a:spcPts val="1200"/>
              </a:spcAft>
              <a:buFont typeface="Wingdings" pitchFamily="2" charset="2"/>
              <a:buChar char="Ø"/>
            </a:pPr>
            <a:r>
              <a:rPr lang="en-US"/>
              <a:t>Pulsar Schema : Built-in Schema Management</a:t>
            </a:r>
          </a:p>
          <a:p>
            <a:pPr marL="285744" indent="-285744">
              <a:spcAft>
                <a:spcPts val="1200"/>
              </a:spcAft>
              <a:buFont typeface="Wingdings" pitchFamily="2" charset="2"/>
              <a:buChar char="Ø"/>
            </a:pPr>
            <a:r>
              <a:rPr lang="en-US"/>
              <a:t>Multi Tenancy: Isolation, Policies</a:t>
            </a:r>
          </a:p>
          <a:p>
            <a:pPr marL="285744" indent="-285744">
              <a:spcAft>
                <a:spcPts val="1200"/>
              </a:spcAft>
              <a:buFont typeface="Wingdings" pitchFamily="2" charset="2"/>
              <a:buChar char="Ø"/>
            </a:pPr>
            <a:r>
              <a:rPr lang="en-US"/>
              <a:t>Features of Flink-Pulsar connector </a:t>
            </a:r>
            <a:endParaRPr/>
          </a:p>
        </p:txBody>
      </p:sp>
      <p:sp>
        <p:nvSpPr>
          <p:cNvPr id="3" name="Slide Number Placeholder 2">
            <a:extLst>
              <a:ext uri="{FF2B5EF4-FFF2-40B4-BE49-F238E27FC236}">
                <a16:creationId xmlns:a16="http://schemas.microsoft.com/office/drawing/2014/main" id="{8A59C73E-93B1-E217-FC4D-1BAA86F8BAE9}"/>
              </a:ext>
            </a:extLst>
          </p:cNvPr>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23054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3" name="Picture 52" descr="Diagram, shape&#10;&#10;Description automatically generated">
            <a:extLst>
              <a:ext uri="{FF2B5EF4-FFF2-40B4-BE49-F238E27FC236}">
                <a16:creationId xmlns:a16="http://schemas.microsoft.com/office/drawing/2014/main" id="{A71A9211-5BA7-CEA3-E821-2B1EF025AB04}"/>
              </a:ext>
            </a:extLst>
          </p:cNvPr>
          <p:cNvPicPr>
            <a:picLocks noChangeAspect="1"/>
          </p:cNvPicPr>
          <p:nvPr/>
        </p:nvPicPr>
        <p:blipFill>
          <a:blip r:embed="rId3"/>
          <a:stretch>
            <a:fillRect/>
          </a:stretch>
        </p:blipFill>
        <p:spPr>
          <a:xfrm>
            <a:off x="807367" y="1219665"/>
            <a:ext cx="1600200" cy="1117600"/>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78EB3834-5FF3-E8CD-7B7F-C81A108475E0}"/>
              </a:ext>
            </a:extLst>
          </p:cNvPr>
          <p:cNvPicPr>
            <a:picLocks noChangeAspect="1"/>
          </p:cNvPicPr>
          <p:nvPr/>
        </p:nvPicPr>
        <p:blipFill>
          <a:blip r:embed="rId4"/>
          <a:stretch>
            <a:fillRect/>
          </a:stretch>
        </p:blipFill>
        <p:spPr>
          <a:xfrm>
            <a:off x="6235803" y="1323576"/>
            <a:ext cx="826551" cy="3144567"/>
          </a:xfrm>
          <a:prstGeom prst="rect">
            <a:avLst/>
          </a:prstGeom>
        </p:spPr>
      </p:pic>
      <p:sp>
        <p:nvSpPr>
          <p:cNvPr id="54" name="Google Shape;54;p10"/>
          <p:cNvSpPr txBox="1">
            <a:spLocks noGrp="1"/>
          </p:cNvSpPr>
          <p:nvPr>
            <p:ph type="title"/>
          </p:nvPr>
        </p:nvSpPr>
        <p:spPr>
          <a:xfrm>
            <a:off x="313803" y="632257"/>
            <a:ext cx="5922000" cy="526091"/>
          </a:xfrm>
          <a:prstGeom prst="rect">
            <a:avLst/>
          </a:prstGeom>
        </p:spPr>
        <p:txBody>
          <a:bodyPr spcFirstLastPara="1" wrap="square" lIns="91425" tIns="91425" rIns="91425" bIns="91425" anchor="ctr" anchorCtr="0">
            <a:normAutofit fontScale="90000"/>
          </a:bodyPr>
          <a:lstStyle/>
          <a:p>
            <a:r>
              <a:rPr lang="en-US"/>
              <a:t>Partitioned Topics</a:t>
            </a:r>
            <a:endParaRPr/>
          </a:p>
        </p:txBody>
      </p:sp>
      <p:pic>
        <p:nvPicPr>
          <p:cNvPr id="3" name="Picture 2" descr="A picture containing shape&#10;&#10;Description automatically generated">
            <a:extLst>
              <a:ext uri="{FF2B5EF4-FFF2-40B4-BE49-F238E27FC236}">
                <a16:creationId xmlns:a16="http://schemas.microsoft.com/office/drawing/2014/main" id="{BA219150-8547-915B-A048-E1DE874B7CF1}"/>
              </a:ext>
            </a:extLst>
          </p:cNvPr>
          <p:cNvPicPr>
            <a:picLocks noChangeAspect="1"/>
          </p:cNvPicPr>
          <p:nvPr/>
        </p:nvPicPr>
        <p:blipFill>
          <a:blip r:embed="rId5"/>
          <a:stretch>
            <a:fillRect/>
          </a:stretch>
        </p:blipFill>
        <p:spPr>
          <a:xfrm>
            <a:off x="4693467" y="2173790"/>
            <a:ext cx="520700" cy="1884852"/>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9E4DF3CC-20F5-30D6-4BB0-74FB62FB12EE}"/>
              </a:ext>
            </a:extLst>
          </p:cNvPr>
          <p:cNvPicPr>
            <a:picLocks noChangeAspect="1"/>
          </p:cNvPicPr>
          <p:nvPr/>
        </p:nvPicPr>
        <p:blipFill>
          <a:blip r:embed="rId6"/>
          <a:stretch>
            <a:fillRect/>
          </a:stretch>
        </p:blipFill>
        <p:spPr>
          <a:xfrm>
            <a:off x="5192420" y="2330891"/>
            <a:ext cx="430331" cy="304380"/>
          </a:xfrm>
          <a:prstGeom prst="rect">
            <a:avLst/>
          </a:prstGeom>
        </p:spPr>
      </p:pic>
      <p:pic>
        <p:nvPicPr>
          <p:cNvPr id="8" name="Picture 7" descr="Text&#10;&#10;Description automatically generated">
            <a:extLst>
              <a:ext uri="{FF2B5EF4-FFF2-40B4-BE49-F238E27FC236}">
                <a16:creationId xmlns:a16="http://schemas.microsoft.com/office/drawing/2014/main" id="{2C8D6FB2-03B3-2348-1706-B624D8E3026B}"/>
              </a:ext>
            </a:extLst>
          </p:cNvPr>
          <p:cNvPicPr>
            <a:picLocks noChangeAspect="1"/>
          </p:cNvPicPr>
          <p:nvPr/>
        </p:nvPicPr>
        <p:blipFill>
          <a:blip r:embed="rId7"/>
          <a:stretch>
            <a:fillRect/>
          </a:stretch>
        </p:blipFill>
        <p:spPr>
          <a:xfrm>
            <a:off x="5192798" y="2875842"/>
            <a:ext cx="430331" cy="304380"/>
          </a:xfrm>
          <a:prstGeom prst="rect">
            <a:avLst/>
          </a:prstGeom>
        </p:spPr>
      </p:pic>
      <p:pic>
        <p:nvPicPr>
          <p:cNvPr id="10" name="Picture 9" descr="Text&#10;&#10;Description automatically generated">
            <a:extLst>
              <a:ext uri="{FF2B5EF4-FFF2-40B4-BE49-F238E27FC236}">
                <a16:creationId xmlns:a16="http://schemas.microsoft.com/office/drawing/2014/main" id="{2CB4489F-82A0-8D8D-47C9-CBF28533CD96}"/>
              </a:ext>
            </a:extLst>
          </p:cNvPr>
          <p:cNvPicPr>
            <a:picLocks noChangeAspect="1"/>
          </p:cNvPicPr>
          <p:nvPr/>
        </p:nvPicPr>
        <p:blipFill>
          <a:blip r:embed="rId8"/>
          <a:stretch>
            <a:fillRect/>
          </a:stretch>
        </p:blipFill>
        <p:spPr>
          <a:xfrm>
            <a:off x="5192798" y="3487177"/>
            <a:ext cx="430331" cy="304380"/>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2B5FAD93-CCA7-AF0F-DE4F-6C9FD87A920D}"/>
              </a:ext>
            </a:extLst>
          </p:cNvPr>
          <p:cNvPicPr>
            <a:picLocks noChangeAspect="1"/>
          </p:cNvPicPr>
          <p:nvPr/>
        </p:nvPicPr>
        <p:blipFill>
          <a:blip r:embed="rId5"/>
          <a:stretch>
            <a:fillRect/>
          </a:stretch>
        </p:blipFill>
        <p:spPr>
          <a:xfrm>
            <a:off x="552644" y="1973946"/>
            <a:ext cx="520700" cy="1884852"/>
          </a:xfrm>
          <a:prstGeom prst="rect">
            <a:avLst/>
          </a:prstGeom>
        </p:spPr>
      </p:pic>
      <p:pic>
        <p:nvPicPr>
          <p:cNvPr id="14" name="Picture 13" descr="Diagram&#10;&#10;Description automatically generated with medium confidence">
            <a:extLst>
              <a:ext uri="{FF2B5EF4-FFF2-40B4-BE49-F238E27FC236}">
                <a16:creationId xmlns:a16="http://schemas.microsoft.com/office/drawing/2014/main" id="{D922CCB7-DDDE-C4D0-8801-3EE60EDA30BA}"/>
              </a:ext>
            </a:extLst>
          </p:cNvPr>
          <p:cNvPicPr>
            <a:picLocks noChangeAspect="1"/>
          </p:cNvPicPr>
          <p:nvPr/>
        </p:nvPicPr>
        <p:blipFill>
          <a:blip r:embed="rId9"/>
          <a:stretch>
            <a:fillRect/>
          </a:stretch>
        </p:blipFill>
        <p:spPr>
          <a:xfrm>
            <a:off x="1913940" y="2296585"/>
            <a:ext cx="1854200" cy="1231900"/>
          </a:xfrm>
          <a:prstGeom prst="rect">
            <a:avLst/>
          </a:prstGeom>
        </p:spPr>
      </p:pic>
      <p:cxnSp>
        <p:nvCxnSpPr>
          <p:cNvPr id="17" name="Straight Arrow Connector 16">
            <a:extLst>
              <a:ext uri="{FF2B5EF4-FFF2-40B4-BE49-F238E27FC236}">
                <a16:creationId xmlns:a16="http://schemas.microsoft.com/office/drawing/2014/main" id="{717E68BF-CC69-A251-111A-20B79C5B05EF}"/>
              </a:ext>
            </a:extLst>
          </p:cNvPr>
          <p:cNvCxnSpPr>
            <a:stCxn id="4" idx="3"/>
            <a:endCxn id="14" idx="1"/>
          </p:cNvCxnSpPr>
          <p:nvPr/>
        </p:nvCxnSpPr>
        <p:spPr>
          <a:xfrm flipV="1">
            <a:off x="1073344" y="2912535"/>
            <a:ext cx="840596" cy="3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picture containing clipart&#10;&#10;Description automatically generated">
            <a:extLst>
              <a:ext uri="{FF2B5EF4-FFF2-40B4-BE49-F238E27FC236}">
                <a16:creationId xmlns:a16="http://schemas.microsoft.com/office/drawing/2014/main" id="{6021C7A7-CD4E-3415-3ACA-3BCA719BE5B4}"/>
              </a:ext>
            </a:extLst>
          </p:cNvPr>
          <p:cNvPicPr>
            <a:picLocks noChangeAspect="1"/>
          </p:cNvPicPr>
          <p:nvPr/>
        </p:nvPicPr>
        <p:blipFill>
          <a:blip r:embed="rId10"/>
          <a:stretch>
            <a:fillRect/>
          </a:stretch>
        </p:blipFill>
        <p:spPr>
          <a:xfrm>
            <a:off x="1540267" y="3779627"/>
            <a:ext cx="742009" cy="727780"/>
          </a:xfrm>
          <a:prstGeom prst="rect">
            <a:avLst/>
          </a:prstGeom>
        </p:spPr>
      </p:pic>
      <p:pic>
        <p:nvPicPr>
          <p:cNvPr id="58" name="Picture 57" descr="Logo&#10;&#10;Description automatically generated">
            <a:extLst>
              <a:ext uri="{FF2B5EF4-FFF2-40B4-BE49-F238E27FC236}">
                <a16:creationId xmlns:a16="http://schemas.microsoft.com/office/drawing/2014/main" id="{65ADD1BE-31ED-21BC-B201-AFC4BD5B593B}"/>
              </a:ext>
            </a:extLst>
          </p:cNvPr>
          <p:cNvPicPr>
            <a:picLocks noChangeAspect="1"/>
          </p:cNvPicPr>
          <p:nvPr/>
        </p:nvPicPr>
        <p:blipFill>
          <a:blip r:embed="rId11"/>
          <a:stretch>
            <a:fillRect/>
          </a:stretch>
        </p:blipFill>
        <p:spPr>
          <a:xfrm>
            <a:off x="7625358" y="3845468"/>
            <a:ext cx="709233" cy="664293"/>
          </a:xfrm>
          <a:prstGeom prst="rect">
            <a:avLst/>
          </a:prstGeom>
        </p:spPr>
      </p:pic>
      <p:pic>
        <p:nvPicPr>
          <p:cNvPr id="60" name="Picture 59" descr="Graphical user interface, diagram, application&#10;&#10;Description automatically generated">
            <a:extLst>
              <a:ext uri="{FF2B5EF4-FFF2-40B4-BE49-F238E27FC236}">
                <a16:creationId xmlns:a16="http://schemas.microsoft.com/office/drawing/2014/main" id="{5EB43D32-FDFF-7A10-4D05-9721B7B071FE}"/>
              </a:ext>
            </a:extLst>
          </p:cNvPr>
          <p:cNvPicPr>
            <a:picLocks noChangeAspect="1"/>
          </p:cNvPicPr>
          <p:nvPr/>
        </p:nvPicPr>
        <p:blipFill>
          <a:blip r:embed="rId12"/>
          <a:stretch>
            <a:fillRect/>
          </a:stretch>
        </p:blipFill>
        <p:spPr>
          <a:xfrm>
            <a:off x="6330755" y="1629866"/>
            <a:ext cx="613701" cy="847009"/>
          </a:xfrm>
          <a:prstGeom prst="rect">
            <a:avLst/>
          </a:prstGeom>
        </p:spPr>
      </p:pic>
      <p:pic>
        <p:nvPicPr>
          <p:cNvPr id="62" name="Picture 61" descr="Graphical user interface, application&#10;&#10;Description automatically generated">
            <a:extLst>
              <a:ext uri="{FF2B5EF4-FFF2-40B4-BE49-F238E27FC236}">
                <a16:creationId xmlns:a16="http://schemas.microsoft.com/office/drawing/2014/main" id="{8602DB6A-9F47-9C60-BEC8-3B447B2E9FDC}"/>
              </a:ext>
            </a:extLst>
          </p:cNvPr>
          <p:cNvPicPr>
            <a:picLocks noChangeAspect="1"/>
          </p:cNvPicPr>
          <p:nvPr/>
        </p:nvPicPr>
        <p:blipFill>
          <a:blip r:embed="rId13"/>
          <a:stretch>
            <a:fillRect/>
          </a:stretch>
        </p:blipFill>
        <p:spPr>
          <a:xfrm>
            <a:off x="6336294" y="2579410"/>
            <a:ext cx="613701" cy="847009"/>
          </a:xfrm>
          <a:prstGeom prst="rect">
            <a:avLst/>
          </a:prstGeom>
        </p:spPr>
      </p:pic>
      <p:pic>
        <p:nvPicPr>
          <p:cNvPr id="9216" name="Picture 9215" descr="Graphical user interface, diagram, application&#10;&#10;Description automatically generated">
            <a:extLst>
              <a:ext uri="{FF2B5EF4-FFF2-40B4-BE49-F238E27FC236}">
                <a16:creationId xmlns:a16="http://schemas.microsoft.com/office/drawing/2014/main" id="{9D5F771A-2518-8AA3-8014-E995D1C35A29}"/>
              </a:ext>
            </a:extLst>
          </p:cNvPr>
          <p:cNvPicPr>
            <a:picLocks noChangeAspect="1"/>
          </p:cNvPicPr>
          <p:nvPr/>
        </p:nvPicPr>
        <p:blipFill>
          <a:blip r:embed="rId14"/>
          <a:stretch>
            <a:fillRect/>
          </a:stretch>
        </p:blipFill>
        <p:spPr>
          <a:xfrm>
            <a:off x="6330755" y="3416481"/>
            <a:ext cx="613701" cy="939800"/>
          </a:xfrm>
          <a:prstGeom prst="rect">
            <a:avLst/>
          </a:prstGeom>
        </p:spPr>
      </p:pic>
      <p:cxnSp>
        <p:nvCxnSpPr>
          <p:cNvPr id="9221" name="Straight Arrow Connector 9220">
            <a:extLst>
              <a:ext uri="{FF2B5EF4-FFF2-40B4-BE49-F238E27FC236}">
                <a16:creationId xmlns:a16="http://schemas.microsoft.com/office/drawing/2014/main" id="{D526C51A-5D61-0508-D6F1-8D6F0F7BFE8A}"/>
              </a:ext>
            </a:extLst>
          </p:cNvPr>
          <p:cNvCxnSpPr>
            <a:stCxn id="5" idx="3"/>
            <a:endCxn id="60" idx="1"/>
          </p:cNvCxnSpPr>
          <p:nvPr/>
        </p:nvCxnSpPr>
        <p:spPr>
          <a:xfrm flipV="1">
            <a:off x="5622751" y="2053371"/>
            <a:ext cx="708004" cy="429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4" name="Straight Arrow Connector 9223">
            <a:extLst>
              <a:ext uri="{FF2B5EF4-FFF2-40B4-BE49-F238E27FC236}">
                <a16:creationId xmlns:a16="http://schemas.microsoft.com/office/drawing/2014/main" id="{5D88ACF4-C285-4CB5-8CE9-996F7D5D2C3C}"/>
              </a:ext>
            </a:extLst>
          </p:cNvPr>
          <p:cNvCxnSpPr>
            <a:stCxn id="8" idx="3"/>
            <a:endCxn id="62" idx="1"/>
          </p:cNvCxnSpPr>
          <p:nvPr/>
        </p:nvCxnSpPr>
        <p:spPr>
          <a:xfrm flipV="1">
            <a:off x="5623129" y="3002915"/>
            <a:ext cx="713165" cy="25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8" name="Straight Arrow Connector 9227">
            <a:extLst>
              <a:ext uri="{FF2B5EF4-FFF2-40B4-BE49-F238E27FC236}">
                <a16:creationId xmlns:a16="http://schemas.microsoft.com/office/drawing/2014/main" id="{2870E810-1A7E-309E-09D7-36991916F35F}"/>
              </a:ext>
            </a:extLst>
          </p:cNvPr>
          <p:cNvCxnSpPr>
            <a:stCxn id="10" idx="3"/>
            <a:endCxn id="9216" idx="1"/>
          </p:cNvCxnSpPr>
          <p:nvPr/>
        </p:nvCxnSpPr>
        <p:spPr>
          <a:xfrm>
            <a:off x="5623129" y="3639367"/>
            <a:ext cx="707626" cy="247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32" name="TextBox 9231">
            <a:extLst>
              <a:ext uri="{FF2B5EF4-FFF2-40B4-BE49-F238E27FC236}">
                <a16:creationId xmlns:a16="http://schemas.microsoft.com/office/drawing/2014/main" id="{1037CB82-7FF4-7DE3-EB20-85EFC872F620}"/>
              </a:ext>
            </a:extLst>
          </p:cNvPr>
          <p:cNvSpPr txBox="1"/>
          <p:nvPr/>
        </p:nvSpPr>
        <p:spPr>
          <a:xfrm>
            <a:off x="6142794" y="4484738"/>
            <a:ext cx="2002607" cy="369332"/>
          </a:xfrm>
          <a:prstGeom prst="rect">
            <a:avLst/>
          </a:prstGeom>
          <a:noFill/>
        </p:spPr>
        <p:txBody>
          <a:bodyPr wrap="square" rtlCol="0">
            <a:spAutoFit/>
          </a:bodyPr>
          <a:lstStyle/>
          <a:p>
            <a:r>
              <a:rPr lang="en-US" sz="1800">
                <a:solidFill>
                  <a:srgbClr val="C00000"/>
                </a:solidFill>
              </a:rPr>
              <a:t>Ordering?</a:t>
            </a:r>
          </a:p>
        </p:txBody>
      </p:sp>
      <p:pic>
        <p:nvPicPr>
          <p:cNvPr id="9236" name="Picture 9235" descr="Shape&#10;&#10;Description automatically generated">
            <a:extLst>
              <a:ext uri="{FF2B5EF4-FFF2-40B4-BE49-F238E27FC236}">
                <a16:creationId xmlns:a16="http://schemas.microsoft.com/office/drawing/2014/main" id="{B2AF1168-7FC6-DBE4-5025-E17FE8FC119E}"/>
              </a:ext>
            </a:extLst>
          </p:cNvPr>
          <p:cNvPicPr>
            <a:picLocks noChangeAspect="1"/>
          </p:cNvPicPr>
          <p:nvPr/>
        </p:nvPicPr>
        <p:blipFill>
          <a:blip r:embed="rId15"/>
          <a:stretch>
            <a:fillRect/>
          </a:stretch>
        </p:blipFill>
        <p:spPr>
          <a:xfrm>
            <a:off x="4449090" y="907520"/>
            <a:ext cx="1625600" cy="1092200"/>
          </a:xfrm>
          <a:prstGeom prst="rect">
            <a:avLst/>
          </a:prstGeom>
        </p:spPr>
      </p:pic>
      <p:sp>
        <p:nvSpPr>
          <p:cNvPr id="2" name="Slide Number Placeholder 1">
            <a:extLst>
              <a:ext uri="{FF2B5EF4-FFF2-40B4-BE49-F238E27FC236}">
                <a16:creationId xmlns:a16="http://schemas.microsoft.com/office/drawing/2014/main" id="{2D7A3276-8620-7352-F0F0-4EF4B3F24116}"/>
              </a:ext>
            </a:extLst>
          </p:cNvPr>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206491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2" name="Picture 41" descr="Shape, square&#10;&#10;Description automatically generated">
            <a:extLst>
              <a:ext uri="{FF2B5EF4-FFF2-40B4-BE49-F238E27FC236}">
                <a16:creationId xmlns:a16="http://schemas.microsoft.com/office/drawing/2014/main" id="{1BF2BB8D-497B-E7A4-BF7B-9D9B7978C23D}"/>
              </a:ext>
            </a:extLst>
          </p:cNvPr>
          <p:cNvPicPr>
            <a:picLocks noChangeAspect="1"/>
          </p:cNvPicPr>
          <p:nvPr/>
        </p:nvPicPr>
        <p:blipFill>
          <a:blip r:embed="rId3"/>
          <a:stretch>
            <a:fillRect/>
          </a:stretch>
        </p:blipFill>
        <p:spPr>
          <a:xfrm>
            <a:off x="4572001" y="2348283"/>
            <a:ext cx="3721395" cy="2589118"/>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8AA61CE5-45DA-B499-1A12-0EA0EAE67C63}"/>
              </a:ext>
            </a:extLst>
          </p:cNvPr>
          <p:cNvPicPr>
            <a:picLocks noChangeAspect="1"/>
          </p:cNvPicPr>
          <p:nvPr/>
        </p:nvPicPr>
        <p:blipFill>
          <a:blip r:embed="rId4"/>
          <a:stretch>
            <a:fillRect/>
          </a:stretch>
        </p:blipFill>
        <p:spPr>
          <a:xfrm>
            <a:off x="4560984" y="1310837"/>
            <a:ext cx="3721395" cy="1049907"/>
          </a:xfrm>
          <a:prstGeom prst="rect">
            <a:avLst/>
          </a:prstGeom>
        </p:spPr>
      </p:pic>
      <p:sp>
        <p:nvSpPr>
          <p:cNvPr id="54" name="Google Shape;54;p10"/>
          <p:cNvSpPr txBox="1">
            <a:spLocks noGrp="1"/>
          </p:cNvSpPr>
          <p:nvPr>
            <p:ph type="title"/>
          </p:nvPr>
        </p:nvSpPr>
        <p:spPr>
          <a:xfrm>
            <a:off x="147124" y="567344"/>
            <a:ext cx="7949799" cy="526091"/>
          </a:xfrm>
          <a:prstGeom prst="rect">
            <a:avLst/>
          </a:prstGeom>
        </p:spPr>
        <p:txBody>
          <a:bodyPr spcFirstLastPara="1" wrap="square" lIns="91425" tIns="91425" rIns="91425" bIns="91425" anchor="ctr" anchorCtr="0">
            <a:normAutofit fontScale="90000"/>
          </a:bodyPr>
          <a:lstStyle/>
          <a:p>
            <a:r>
              <a:rPr lang="en-US"/>
              <a:t>Unified Streaming and Queuing model </a:t>
            </a:r>
            <a:endParaRPr/>
          </a:p>
        </p:txBody>
      </p:sp>
      <p:pic>
        <p:nvPicPr>
          <p:cNvPr id="11" name="Picture 10" descr="Text&#10;&#10;Description automatically generated with medium confidence">
            <a:extLst>
              <a:ext uri="{FF2B5EF4-FFF2-40B4-BE49-F238E27FC236}">
                <a16:creationId xmlns:a16="http://schemas.microsoft.com/office/drawing/2014/main" id="{91F1ABCC-E506-B94F-7B3F-3903FB0793DD}"/>
              </a:ext>
            </a:extLst>
          </p:cNvPr>
          <p:cNvPicPr>
            <a:picLocks noChangeAspect="1"/>
          </p:cNvPicPr>
          <p:nvPr/>
        </p:nvPicPr>
        <p:blipFill>
          <a:blip r:embed="rId5"/>
          <a:stretch>
            <a:fillRect/>
          </a:stretch>
        </p:blipFill>
        <p:spPr>
          <a:xfrm>
            <a:off x="2424815" y="2363123"/>
            <a:ext cx="1168400" cy="571500"/>
          </a:xfrm>
          <a:prstGeom prst="rect">
            <a:avLst/>
          </a:prstGeom>
        </p:spPr>
      </p:pic>
      <p:pic>
        <p:nvPicPr>
          <p:cNvPr id="13" name="Picture 12" descr="Text&#10;&#10;Description automatically generated">
            <a:extLst>
              <a:ext uri="{FF2B5EF4-FFF2-40B4-BE49-F238E27FC236}">
                <a16:creationId xmlns:a16="http://schemas.microsoft.com/office/drawing/2014/main" id="{E33E226E-41EB-96C0-3EC6-219FBE8C4001}"/>
              </a:ext>
            </a:extLst>
          </p:cNvPr>
          <p:cNvPicPr>
            <a:picLocks noChangeAspect="1"/>
          </p:cNvPicPr>
          <p:nvPr/>
        </p:nvPicPr>
        <p:blipFill>
          <a:blip r:embed="rId6"/>
          <a:stretch>
            <a:fillRect/>
          </a:stretch>
        </p:blipFill>
        <p:spPr>
          <a:xfrm>
            <a:off x="2202563" y="2935590"/>
            <a:ext cx="1778000" cy="48260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10A3AC18-6DF1-C425-D335-ED2065C2BD01}"/>
              </a:ext>
            </a:extLst>
          </p:cNvPr>
          <p:cNvPicPr>
            <a:picLocks noChangeAspect="1"/>
          </p:cNvPicPr>
          <p:nvPr/>
        </p:nvPicPr>
        <p:blipFill>
          <a:blip r:embed="rId7"/>
          <a:stretch>
            <a:fillRect/>
          </a:stretch>
        </p:blipFill>
        <p:spPr>
          <a:xfrm>
            <a:off x="343601" y="2363123"/>
            <a:ext cx="1054100" cy="54610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C56A8BF-FFFB-6AA1-2643-845853157164}"/>
              </a:ext>
            </a:extLst>
          </p:cNvPr>
          <p:cNvPicPr>
            <a:picLocks noChangeAspect="1"/>
          </p:cNvPicPr>
          <p:nvPr/>
        </p:nvPicPr>
        <p:blipFill>
          <a:blip r:embed="rId8"/>
          <a:stretch>
            <a:fillRect/>
          </a:stretch>
        </p:blipFill>
        <p:spPr>
          <a:xfrm>
            <a:off x="4672865" y="1539140"/>
            <a:ext cx="1308100" cy="558800"/>
          </a:xfrm>
          <a:prstGeom prst="rect">
            <a:avLst/>
          </a:prstGeom>
        </p:spPr>
      </p:pic>
      <p:pic>
        <p:nvPicPr>
          <p:cNvPr id="23" name="Picture 22" descr="Text&#10;&#10;Description automatically generated">
            <a:extLst>
              <a:ext uri="{FF2B5EF4-FFF2-40B4-BE49-F238E27FC236}">
                <a16:creationId xmlns:a16="http://schemas.microsoft.com/office/drawing/2014/main" id="{6AFBD7C1-4F08-589E-FD55-133264C7AA86}"/>
              </a:ext>
            </a:extLst>
          </p:cNvPr>
          <p:cNvPicPr>
            <a:picLocks noChangeAspect="1"/>
          </p:cNvPicPr>
          <p:nvPr/>
        </p:nvPicPr>
        <p:blipFill>
          <a:blip r:embed="rId9"/>
          <a:stretch>
            <a:fillRect/>
          </a:stretch>
        </p:blipFill>
        <p:spPr>
          <a:xfrm>
            <a:off x="6930510" y="1431193"/>
            <a:ext cx="1003300" cy="774700"/>
          </a:xfrm>
          <a:prstGeom prst="rect">
            <a:avLst/>
          </a:prstGeom>
        </p:spPr>
      </p:pic>
      <p:pic>
        <p:nvPicPr>
          <p:cNvPr id="27" name="Picture 26" descr="Text&#10;&#10;Description automatically generated">
            <a:extLst>
              <a:ext uri="{FF2B5EF4-FFF2-40B4-BE49-F238E27FC236}">
                <a16:creationId xmlns:a16="http://schemas.microsoft.com/office/drawing/2014/main" id="{BF278CC2-8E3A-B4FF-1BE6-7DF477C166B9}"/>
              </a:ext>
            </a:extLst>
          </p:cNvPr>
          <p:cNvPicPr>
            <a:picLocks noChangeAspect="1"/>
          </p:cNvPicPr>
          <p:nvPr/>
        </p:nvPicPr>
        <p:blipFill>
          <a:blip r:embed="rId10"/>
          <a:stretch>
            <a:fillRect/>
          </a:stretch>
        </p:blipFill>
        <p:spPr>
          <a:xfrm>
            <a:off x="6896398" y="2473170"/>
            <a:ext cx="1003300" cy="774700"/>
          </a:xfrm>
          <a:prstGeom prst="rect">
            <a:avLst/>
          </a:prstGeom>
        </p:spPr>
      </p:pic>
      <p:pic>
        <p:nvPicPr>
          <p:cNvPr id="30" name="Picture 29" descr="Text&#10;&#10;Description automatically generated">
            <a:extLst>
              <a:ext uri="{FF2B5EF4-FFF2-40B4-BE49-F238E27FC236}">
                <a16:creationId xmlns:a16="http://schemas.microsoft.com/office/drawing/2014/main" id="{2D09DD4F-BCC3-685A-18D8-1BD2359B1F16}"/>
              </a:ext>
            </a:extLst>
          </p:cNvPr>
          <p:cNvPicPr>
            <a:picLocks noChangeAspect="1"/>
          </p:cNvPicPr>
          <p:nvPr/>
        </p:nvPicPr>
        <p:blipFill>
          <a:blip r:embed="rId11"/>
          <a:stretch>
            <a:fillRect/>
          </a:stretch>
        </p:blipFill>
        <p:spPr>
          <a:xfrm>
            <a:off x="6930510" y="3283341"/>
            <a:ext cx="1003300" cy="774700"/>
          </a:xfrm>
          <a:prstGeom prst="rect">
            <a:avLst/>
          </a:prstGeom>
        </p:spPr>
      </p:pic>
      <p:pic>
        <p:nvPicPr>
          <p:cNvPr id="34" name="Picture 33" descr="Text&#10;&#10;Description automatically generated">
            <a:extLst>
              <a:ext uri="{FF2B5EF4-FFF2-40B4-BE49-F238E27FC236}">
                <a16:creationId xmlns:a16="http://schemas.microsoft.com/office/drawing/2014/main" id="{E67DB2DC-E743-F7A5-3E6C-FAA6F744918B}"/>
              </a:ext>
            </a:extLst>
          </p:cNvPr>
          <p:cNvPicPr>
            <a:picLocks noChangeAspect="1"/>
          </p:cNvPicPr>
          <p:nvPr/>
        </p:nvPicPr>
        <p:blipFill>
          <a:blip r:embed="rId12"/>
          <a:stretch>
            <a:fillRect/>
          </a:stretch>
        </p:blipFill>
        <p:spPr>
          <a:xfrm>
            <a:off x="6943207" y="4107616"/>
            <a:ext cx="990600" cy="774700"/>
          </a:xfrm>
          <a:prstGeom prst="rect">
            <a:avLst/>
          </a:prstGeom>
        </p:spPr>
      </p:pic>
      <p:pic>
        <p:nvPicPr>
          <p:cNvPr id="40" name="Picture 39" descr="A picture containing text&#10;&#10;Description automatically generated">
            <a:extLst>
              <a:ext uri="{FF2B5EF4-FFF2-40B4-BE49-F238E27FC236}">
                <a16:creationId xmlns:a16="http://schemas.microsoft.com/office/drawing/2014/main" id="{3EB3D1AD-CF9B-8394-5728-5DF320AB6BD5}"/>
              </a:ext>
            </a:extLst>
          </p:cNvPr>
          <p:cNvPicPr>
            <a:picLocks noChangeAspect="1"/>
          </p:cNvPicPr>
          <p:nvPr/>
        </p:nvPicPr>
        <p:blipFill>
          <a:blip r:embed="rId13"/>
          <a:stretch>
            <a:fillRect/>
          </a:stretch>
        </p:blipFill>
        <p:spPr>
          <a:xfrm>
            <a:off x="4672865" y="3418190"/>
            <a:ext cx="1358900" cy="546100"/>
          </a:xfrm>
          <a:prstGeom prst="rect">
            <a:avLst/>
          </a:prstGeom>
        </p:spPr>
      </p:pic>
      <p:cxnSp>
        <p:nvCxnSpPr>
          <p:cNvPr id="44" name="Straight Arrow Connector 43">
            <a:extLst>
              <a:ext uri="{FF2B5EF4-FFF2-40B4-BE49-F238E27FC236}">
                <a16:creationId xmlns:a16="http://schemas.microsoft.com/office/drawing/2014/main" id="{8168359C-BBE4-83AA-A2E3-17981E9862C5}"/>
              </a:ext>
            </a:extLst>
          </p:cNvPr>
          <p:cNvCxnSpPr>
            <a:cxnSpLocks/>
            <a:stCxn id="15" idx="3"/>
            <a:endCxn id="11" idx="1"/>
          </p:cNvCxnSpPr>
          <p:nvPr/>
        </p:nvCxnSpPr>
        <p:spPr>
          <a:xfrm>
            <a:off x="1397701" y="2636173"/>
            <a:ext cx="1027114"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1AC9832-14EE-1D48-45EB-FC96CFAC5466}"/>
              </a:ext>
            </a:extLst>
          </p:cNvPr>
          <p:cNvCxnSpPr>
            <a:stCxn id="11" idx="3"/>
            <a:endCxn id="19" idx="1"/>
          </p:cNvCxnSpPr>
          <p:nvPr/>
        </p:nvCxnSpPr>
        <p:spPr>
          <a:xfrm flipV="1">
            <a:off x="3593215" y="1818540"/>
            <a:ext cx="1079650" cy="830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912C928-96DC-4340-C33A-930E70DFB053}"/>
              </a:ext>
            </a:extLst>
          </p:cNvPr>
          <p:cNvCxnSpPr>
            <a:stCxn id="11" idx="3"/>
            <a:endCxn id="40" idx="1"/>
          </p:cNvCxnSpPr>
          <p:nvPr/>
        </p:nvCxnSpPr>
        <p:spPr>
          <a:xfrm>
            <a:off x="3593218" y="2648874"/>
            <a:ext cx="1079647" cy="1042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514B45-317A-EB83-9AF8-D17153B81787}"/>
              </a:ext>
            </a:extLst>
          </p:cNvPr>
          <p:cNvCxnSpPr>
            <a:cxnSpLocks/>
            <a:stCxn id="19" idx="3"/>
            <a:endCxn id="23" idx="1"/>
          </p:cNvCxnSpPr>
          <p:nvPr/>
        </p:nvCxnSpPr>
        <p:spPr>
          <a:xfrm>
            <a:off x="5980965" y="1818540"/>
            <a:ext cx="949545"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415663E-7D97-4099-D091-C7CD97ACF26C}"/>
              </a:ext>
            </a:extLst>
          </p:cNvPr>
          <p:cNvCxnSpPr>
            <a:cxnSpLocks/>
          </p:cNvCxnSpPr>
          <p:nvPr/>
        </p:nvCxnSpPr>
        <p:spPr>
          <a:xfrm flipV="1">
            <a:off x="6031765" y="3659674"/>
            <a:ext cx="898745" cy="2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DFDD5BF-F24E-163C-79B8-4A7958744CD1}"/>
              </a:ext>
            </a:extLst>
          </p:cNvPr>
          <p:cNvCxnSpPr>
            <a:endCxn id="27" idx="1"/>
          </p:cNvCxnSpPr>
          <p:nvPr/>
        </p:nvCxnSpPr>
        <p:spPr>
          <a:xfrm flipV="1">
            <a:off x="6031761" y="2860517"/>
            <a:ext cx="864635" cy="810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65" name="Straight Arrow Connector 11264">
            <a:extLst>
              <a:ext uri="{FF2B5EF4-FFF2-40B4-BE49-F238E27FC236}">
                <a16:creationId xmlns:a16="http://schemas.microsoft.com/office/drawing/2014/main" id="{9FB86FE0-47ED-7829-AFBC-2389CDA1C7D8}"/>
              </a:ext>
            </a:extLst>
          </p:cNvPr>
          <p:cNvCxnSpPr>
            <a:cxnSpLocks/>
            <a:endCxn id="34" idx="1"/>
          </p:cNvCxnSpPr>
          <p:nvPr/>
        </p:nvCxnSpPr>
        <p:spPr>
          <a:xfrm>
            <a:off x="6031765" y="3669202"/>
            <a:ext cx="911447" cy="82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270" name="Picture 11269" descr="A picture containing text&#10;&#10;Description automatically generated">
            <a:extLst>
              <a:ext uri="{FF2B5EF4-FFF2-40B4-BE49-F238E27FC236}">
                <a16:creationId xmlns:a16="http://schemas.microsoft.com/office/drawing/2014/main" id="{CE516613-E6B2-B89A-C2E9-0D19B88FB869}"/>
              </a:ext>
            </a:extLst>
          </p:cNvPr>
          <p:cNvPicPr>
            <a:picLocks noChangeAspect="1"/>
          </p:cNvPicPr>
          <p:nvPr/>
        </p:nvPicPr>
        <p:blipFill>
          <a:blip r:embed="rId14"/>
          <a:stretch>
            <a:fillRect/>
          </a:stretch>
        </p:blipFill>
        <p:spPr>
          <a:xfrm>
            <a:off x="6477187" y="2823444"/>
            <a:ext cx="342900" cy="457200"/>
          </a:xfrm>
          <a:prstGeom prst="rect">
            <a:avLst/>
          </a:prstGeom>
        </p:spPr>
      </p:pic>
      <p:pic>
        <p:nvPicPr>
          <p:cNvPr id="11272" name="Picture 11271" descr="Text&#10;&#10;Description automatically generated">
            <a:extLst>
              <a:ext uri="{FF2B5EF4-FFF2-40B4-BE49-F238E27FC236}">
                <a16:creationId xmlns:a16="http://schemas.microsoft.com/office/drawing/2014/main" id="{3A4A4640-2C1E-3640-1CC0-DD01D369193B}"/>
              </a:ext>
            </a:extLst>
          </p:cNvPr>
          <p:cNvPicPr>
            <a:picLocks noChangeAspect="1"/>
          </p:cNvPicPr>
          <p:nvPr/>
        </p:nvPicPr>
        <p:blipFill>
          <a:blip r:embed="rId15"/>
          <a:stretch>
            <a:fillRect/>
          </a:stretch>
        </p:blipFill>
        <p:spPr>
          <a:xfrm>
            <a:off x="6057978" y="3114376"/>
            <a:ext cx="342900" cy="457200"/>
          </a:xfrm>
          <a:prstGeom prst="rect">
            <a:avLst/>
          </a:prstGeom>
        </p:spPr>
      </p:pic>
      <p:pic>
        <p:nvPicPr>
          <p:cNvPr id="11274" name="Picture 11273" descr="Text, whiteboard&#10;&#10;Description automatically generated">
            <a:extLst>
              <a:ext uri="{FF2B5EF4-FFF2-40B4-BE49-F238E27FC236}">
                <a16:creationId xmlns:a16="http://schemas.microsoft.com/office/drawing/2014/main" id="{90F3FBAA-64C9-0E21-8B62-4308CC0C3CF1}"/>
              </a:ext>
            </a:extLst>
          </p:cNvPr>
          <p:cNvPicPr>
            <a:picLocks noChangeAspect="1"/>
          </p:cNvPicPr>
          <p:nvPr/>
        </p:nvPicPr>
        <p:blipFill>
          <a:blip r:embed="rId16"/>
          <a:stretch>
            <a:fillRect/>
          </a:stretch>
        </p:blipFill>
        <p:spPr>
          <a:xfrm>
            <a:off x="6487487" y="4149434"/>
            <a:ext cx="342900" cy="457200"/>
          </a:xfrm>
          <a:prstGeom prst="rect">
            <a:avLst/>
          </a:prstGeom>
        </p:spPr>
      </p:pic>
      <p:pic>
        <p:nvPicPr>
          <p:cNvPr id="11276" name="Picture 11275" descr="Text&#10;&#10;Description automatically generated with medium confidence">
            <a:extLst>
              <a:ext uri="{FF2B5EF4-FFF2-40B4-BE49-F238E27FC236}">
                <a16:creationId xmlns:a16="http://schemas.microsoft.com/office/drawing/2014/main" id="{D47FFF88-A0D0-5A9A-B222-B728E871CE68}"/>
              </a:ext>
            </a:extLst>
          </p:cNvPr>
          <p:cNvPicPr>
            <a:picLocks noChangeAspect="1"/>
          </p:cNvPicPr>
          <p:nvPr/>
        </p:nvPicPr>
        <p:blipFill>
          <a:blip r:embed="rId17"/>
          <a:stretch>
            <a:fillRect/>
          </a:stretch>
        </p:blipFill>
        <p:spPr>
          <a:xfrm>
            <a:off x="6039738" y="3859518"/>
            <a:ext cx="342900" cy="457200"/>
          </a:xfrm>
          <a:prstGeom prst="rect">
            <a:avLst/>
          </a:prstGeom>
        </p:spPr>
      </p:pic>
      <p:pic>
        <p:nvPicPr>
          <p:cNvPr id="11278" name="Picture 11277" descr="Text&#10;&#10;Description automatically generated">
            <a:extLst>
              <a:ext uri="{FF2B5EF4-FFF2-40B4-BE49-F238E27FC236}">
                <a16:creationId xmlns:a16="http://schemas.microsoft.com/office/drawing/2014/main" id="{2FFBB8BB-E018-E166-0933-F77402F4416E}"/>
              </a:ext>
            </a:extLst>
          </p:cNvPr>
          <p:cNvPicPr>
            <a:picLocks noChangeAspect="1"/>
          </p:cNvPicPr>
          <p:nvPr/>
        </p:nvPicPr>
        <p:blipFill>
          <a:blip r:embed="rId18"/>
          <a:stretch>
            <a:fillRect/>
          </a:stretch>
        </p:blipFill>
        <p:spPr>
          <a:xfrm>
            <a:off x="6388178" y="3446912"/>
            <a:ext cx="342900" cy="444500"/>
          </a:xfrm>
          <a:prstGeom prst="rect">
            <a:avLst/>
          </a:prstGeom>
        </p:spPr>
      </p:pic>
      <p:pic>
        <p:nvPicPr>
          <p:cNvPr id="11281" name="Picture 11280" descr="A picture containing diagram&#10;&#10;Description automatically generated">
            <a:extLst>
              <a:ext uri="{FF2B5EF4-FFF2-40B4-BE49-F238E27FC236}">
                <a16:creationId xmlns:a16="http://schemas.microsoft.com/office/drawing/2014/main" id="{5B3FD4C8-BDA3-932C-257A-8AC74B1DA09F}"/>
              </a:ext>
            </a:extLst>
          </p:cNvPr>
          <p:cNvPicPr>
            <a:picLocks noChangeAspect="1"/>
          </p:cNvPicPr>
          <p:nvPr/>
        </p:nvPicPr>
        <p:blipFill>
          <a:blip r:embed="rId19"/>
          <a:stretch>
            <a:fillRect/>
          </a:stretch>
        </p:blipFill>
        <p:spPr>
          <a:xfrm>
            <a:off x="5683324" y="1187884"/>
            <a:ext cx="1122473" cy="347271"/>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C35B8D20-C546-8D8C-A680-9C2E493F63E5}"/>
              </a:ext>
            </a:extLst>
          </p:cNvPr>
          <p:cNvPicPr>
            <a:picLocks noChangeAspect="1"/>
          </p:cNvPicPr>
          <p:nvPr/>
        </p:nvPicPr>
        <p:blipFill>
          <a:blip r:embed="rId20"/>
          <a:stretch>
            <a:fillRect/>
          </a:stretch>
        </p:blipFill>
        <p:spPr>
          <a:xfrm>
            <a:off x="2429918" y="1429275"/>
            <a:ext cx="1168400" cy="53340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FD6C7823-BC5D-8E21-2FC7-4F7625D0B784}"/>
              </a:ext>
            </a:extLst>
          </p:cNvPr>
          <p:cNvPicPr>
            <a:picLocks noChangeAspect="1"/>
          </p:cNvPicPr>
          <p:nvPr/>
        </p:nvPicPr>
        <p:blipFill>
          <a:blip r:embed="rId21"/>
          <a:stretch>
            <a:fillRect/>
          </a:stretch>
        </p:blipFill>
        <p:spPr>
          <a:xfrm>
            <a:off x="2413607" y="3549718"/>
            <a:ext cx="1168400" cy="533400"/>
          </a:xfrm>
          <a:prstGeom prst="rect">
            <a:avLst/>
          </a:prstGeom>
        </p:spPr>
      </p:pic>
      <p:cxnSp>
        <p:nvCxnSpPr>
          <p:cNvPr id="7" name="Straight Arrow Connector 6">
            <a:extLst>
              <a:ext uri="{FF2B5EF4-FFF2-40B4-BE49-F238E27FC236}">
                <a16:creationId xmlns:a16="http://schemas.microsoft.com/office/drawing/2014/main" id="{0FBD9EC2-0762-1B25-78F0-346E0EACDA57}"/>
              </a:ext>
            </a:extLst>
          </p:cNvPr>
          <p:cNvCxnSpPr>
            <a:stCxn id="15" idx="3"/>
            <a:endCxn id="3" idx="1"/>
          </p:cNvCxnSpPr>
          <p:nvPr/>
        </p:nvCxnSpPr>
        <p:spPr>
          <a:xfrm flipV="1">
            <a:off x="1397701" y="1695975"/>
            <a:ext cx="1032217" cy="94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1E7968B-A5E6-FA29-8946-7CF1F99FEC2F}"/>
              </a:ext>
            </a:extLst>
          </p:cNvPr>
          <p:cNvCxnSpPr>
            <a:stCxn id="15" idx="3"/>
            <a:endCxn id="5" idx="1"/>
          </p:cNvCxnSpPr>
          <p:nvPr/>
        </p:nvCxnSpPr>
        <p:spPr>
          <a:xfrm>
            <a:off x="1397701" y="2636173"/>
            <a:ext cx="1015906" cy="1180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A50B65E-72C1-1C37-3C69-76157ABDDAAC}"/>
              </a:ext>
            </a:extLst>
          </p:cNvPr>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108774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2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27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27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27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311700" y="785875"/>
            <a:ext cx="5922000" cy="526091"/>
          </a:xfrm>
          <a:prstGeom prst="rect">
            <a:avLst/>
          </a:prstGeom>
        </p:spPr>
        <p:txBody>
          <a:bodyPr spcFirstLastPara="1" wrap="square" lIns="91425" tIns="91425" rIns="91425" bIns="91425" anchor="ctr" anchorCtr="0">
            <a:normAutofit fontScale="90000"/>
          </a:bodyPr>
          <a:lstStyle/>
          <a:p>
            <a:r>
              <a:rPr lang="en-US"/>
              <a:t>Challenges we faced in Production</a:t>
            </a:r>
            <a:endParaRPr/>
          </a:p>
        </p:txBody>
      </p:sp>
      <p:sp>
        <p:nvSpPr>
          <p:cNvPr id="2" name="Google Shape;49;p9">
            <a:extLst>
              <a:ext uri="{FF2B5EF4-FFF2-40B4-BE49-F238E27FC236}">
                <a16:creationId xmlns:a16="http://schemas.microsoft.com/office/drawing/2014/main" id="{E8F084C5-49CE-9F93-377A-6E5D42387CF6}"/>
              </a:ext>
            </a:extLst>
          </p:cNvPr>
          <p:cNvSpPr txBox="1">
            <a:spLocks noGrp="1"/>
          </p:cNvSpPr>
          <p:nvPr>
            <p:ph type="subTitle" idx="1"/>
          </p:nvPr>
        </p:nvSpPr>
        <p:spPr>
          <a:xfrm>
            <a:off x="311700" y="1451731"/>
            <a:ext cx="8320200" cy="3311623"/>
          </a:xfrm>
          <a:prstGeom prst="rect">
            <a:avLst/>
          </a:prstGeom>
        </p:spPr>
        <p:txBody>
          <a:bodyPr spcFirstLastPara="1" wrap="square" lIns="91425" tIns="91425" rIns="91425" bIns="91425" anchor="t" anchorCtr="0">
            <a:normAutofit/>
          </a:bodyPr>
          <a:lstStyle/>
          <a:p>
            <a:pPr marL="285744" indent="-285744">
              <a:spcAft>
                <a:spcPts val="1200"/>
              </a:spcAft>
              <a:buFont typeface="Wingdings" pitchFamily="2" charset="2"/>
              <a:buChar char="Ø"/>
            </a:pPr>
            <a:r>
              <a:rPr lang="en-US"/>
              <a:t>Exactly-Once Processing with </a:t>
            </a:r>
            <a:r>
              <a:rPr lang="en-US" dirty="0"/>
              <a:t>Flink</a:t>
            </a:r>
            <a:r>
              <a:rPr lang="en-US"/>
              <a:t>-Pulsar Connector</a:t>
            </a:r>
          </a:p>
          <a:p>
            <a:pPr marL="285744" indent="-285744">
              <a:spcAft>
                <a:spcPts val="1200"/>
              </a:spcAft>
              <a:buFont typeface="Wingdings" pitchFamily="2" charset="2"/>
              <a:buChar char="Ø"/>
            </a:pPr>
            <a:r>
              <a:rPr lang="en-US"/>
              <a:t>Acknowledgement strategy with </a:t>
            </a:r>
            <a:r>
              <a:rPr lang="en-US" dirty="0"/>
              <a:t>Flink</a:t>
            </a:r>
            <a:r>
              <a:rPr lang="en-US"/>
              <a:t>-Pulsar Connector</a:t>
            </a:r>
          </a:p>
          <a:p>
            <a:pPr marL="285744" indent="-285744">
              <a:spcAft>
                <a:spcPts val="1200"/>
              </a:spcAft>
              <a:buFont typeface="Wingdings" pitchFamily="2" charset="2"/>
              <a:buChar char="Ø"/>
            </a:pPr>
            <a:r>
              <a:rPr lang="en-US"/>
              <a:t>Open-source contributions to add security to </a:t>
            </a:r>
            <a:r>
              <a:rPr lang="en-US" dirty="0"/>
              <a:t>Flink</a:t>
            </a:r>
            <a:r>
              <a:rPr lang="en-US"/>
              <a:t>-Pulsar connector</a:t>
            </a:r>
          </a:p>
          <a:p>
            <a:pPr marL="285744" indent="-285744">
              <a:spcAft>
                <a:spcPts val="1200"/>
              </a:spcAft>
              <a:buFont typeface="Wingdings" pitchFamily="2" charset="2"/>
              <a:buChar char="Ø"/>
            </a:pPr>
            <a:r>
              <a:rPr lang="en-US"/>
              <a:t>Open-source contributions to Pulsar Server to run with schemas</a:t>
            </a:r>
          </a:p>
          <a:p>
            <a:pPr marL="285744" indent="-285744">
              <a:spcAft>
                <a:spcPts val="1200"/>
              </a:spcAft>
              <a:buFont typeface="Wingdings" pitchFamily="2" charset="2"/>
              <a:buChar char="Ø"/>
            </a:pPr>
            <a:endParaRPr lang="en-US"/>
          </a:p>
          <a:p>
            <a:pPr marL="285744" indent="-285744">
              <a:spcAft>
                <a:spcPts val="1200"/>
              </a:spcAft>
              <a:buFont typeface="Wingdings" pitchFamily="2" charset="2"/>
              <a:buChar char="Ø"/>
            </a:pPr>
            <a:endParaRPr lang="en-US"/>
          </a:p>
          <a:p>
            <a:pPr marL="285744" indent="-285744">
              <a:spcAft>
                <a:spcPts val="1200"/>
              </a:spcAft>
              <a:buFont typeface="Wingdings" pitchFamily="2" charset="2"/>
              <a:buChar char="Ø"/>
            </a:pPr>
            <a:endParaRPr lang="en-US"/>
          </a:p>
          <a:p>
            <a:pPr marL="285744" indent="-285744">
              <a:spcAft>
                <a:spcPts val="1200"/>
              </a:spcAft>
              <a:buFont typeface="Wingdings" pitchFamily="2" charset="2"/>
              <a:buChar char="Ø"/>
            </a:pPr>
            <a:endParaRPr lang="en-US"/>
          </a:p>
        </p:txBody>
      </p:sp>
      <p:sp>
        <p:nvSpPr>
          <p:cNvPr id="3" name="Slide Number Placeholder 2">
            <a:extLst>
              <a:ext uri="{FF2B5EF4-FFF2-40B4-BE49-F238E27FC236}">
                <a16:creationId xmlns:a16="http://schemas.microsoft.com/office/drawing/2014/main" id="{CA078EB4-2C3B-7FAD-7A22-4E7865EA0780}"/>
              </a:ext>
            </a:extLst>
          </p:cNvPr>
          <p:cNvSpPr>
            <a:spLocks noGrp="1"/>
          </p:cNvSpPr>
          <p:nvPr>
            <p:ph type="sldNum"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10916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3" name="Title 2">
            <a:extLst>
              <a:ext uri="{FF2B5EF4-FFF2-40B4-BE49-F238E27FC236}">
                <a16:creationId xmlns:a16="http://schemas.microsoft.com/office/drawing/2014/main" id="{54B0C02B-CD0B-1482-A9C8-93D58FD5A9E8}"/>
              </a:ext>
            </a:extLst>
          </p:cNvPr>
          <p:cNvSpPr>
            <a:spLocks noGrp="1"/>
          </p:cNvSpPr>
          <p:nvPr>
            <p:ph type="title"/>
          </p:nvPr>
        </p:nvSpPr>
        <p:spPr>
          <a:xfrm>
            <a:off x="283422" y="670483"/>
            <a:ext cx="8398668" cy="572700"/>
          </a:xfrm>
        </p:spPr>
        <p:txBody>
          <a:bodyPr>
            <a:normAutofit fontScale="90000"/>
          </a:bodyPr>
          <a:lstStyle/>
          <a:p>
            <a:r>
              <a:rPr lang="en-US"/>
              <a:t>Exactly-Once Processing</a:t>
            </a:r>
          </a:p>
        </p:txBody>
      </p:sp>
      <p:pic>
        <p:nvPicPr>
          <p:cNvPr id="5" name="Picture 12">
            <a:extLst>
              <a:ext uri="{FF2B5EF4-FFF2-40B4-BE49-F238E27FC236}">
                <a16:creationId xmlns:a16="http://schemas.microsoft.com/office/drawing/2014/main" id="{6621ED7D-4A9E-F4FB-9B54-A0C52E9A0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59" y="1678241"/>
            <a:ext cx="2047211" cy="7424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6730485F-E776-9C4D-6B38-A663FBF10D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526" y="1612254"/>
            <a:ext cx="1385631" cy="8463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hape, rectangle&#10;&#10;Description automatically generated">
            <a:extLst>
              <a:ext uri="{FF2B5EF4-FFF2-40B4-BE49-F238E27FC236}">
                <a16:creationId xmlns:a16="http://schemas.microsoft.com/office/drawing/2014/main" id="{06A67F91-2778-694A-0F62-63EE5FB3BDA1}"/>
              </a:ext>
            </a:extLst>
          </p:cNvPr>
          <p:cNvPicPr>
            <a:picLocks noChangeAspect="1"/>
          </p:cNvPicPr>
          <p:nvPr/>
        </p:nvPicPr>
        <p:blipFill>
          <a:blip r:embed="rId6"/>
          <a:stretch>
            <a:fillRect/>
          </a:stretch>
        </p:blipFill>
        <p:spPr>
          <a:xfrm>
            <a:off x="2395762" y="3089212"/>
            <a:ext cx="4013200" cy="630964"/>
          </a:xfrm>
          <a:prstGeom prst="rect">
            <a:avLst/>
          </a:prstGeom>
        </p:spPr>
      </p:pic>
      <p:sp>
        <p:nvSpPr>
          <p:cNvPr id="12" name="Rounded Rectangle 11">
            <a:extLst>
              <a:ext uri="{FF2B5EF4-FFF2-40B4-BE49-F238E27FC236}">
                <a16:creationId xmlns:a16="http://schemas.microsoft.com/office/drawing/2014/main" id="{358BF258-641C-142B-0C0F-383392C51845}"/>
              </a:ext>
            </a:extLst>
          </p:cNvPr>
          <p:cNvSpPr/>
          <p:nvPr/>
        </p:nvSpPr>
        <p:spPr>
          <a:xfrm>
            <a:off x="6015664" y="3239819"/>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a:t>
            </a:r>
          </a:p>
        </p:txBody>
      </p:sp>
      <p:sp>
        <p:nvSpPr>
          <p:cNvPr id="14" name="Rounded Rectangle 13">
            <a:extLst>
              <a:ext uri="{FF2B5EF4-FFF2-40B4-BE49-F238E27FC236}">
                <a16:creationId xmlns:a16="http://schemas.microsoft.com/office/drawing/2014/main" id="{B60BC404-67DB-B8EF-D3EF-9EC7A3E1577D}"/>
              </a:ext>
            </a:extLst>
          </p:cNvPr>
          <p:cNvSpPr/>
          <p:nvPr/>
        </p:nvSpPr>
        <p:spPr>
          <a:xfrm>
            <a:off x="5622366" y="3239818"/>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2</a:t>
            </a:r>
          </a:p>
        </p:txBody>
      </p:sp>
      <p:sp>
        <p:nvSpPr>
          <p:cNvPr id="16" name="Rounded Rectangle 15">
            <a:extLst>
              <a:ext uri="{FF2B5EF4-FFF2-40B4-BE49-F238E27FC236}">
                <a16:creationId xmlns:a16="http://schemas.microsoft.com/office/drawing/2014/main" id="{CAF08E89-DAD7-A571-8914-79271920B873}"/>
              </a:ext>
            </a:extLst>
          </p:cNvPr>
          <p:cNvSpPr/>
          <p:nvPr/>
        </p:nvSpPr>
        <p:spPr>
          <a:xfrm>
            <a:off x="5238502" y="3239818"/>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3</a:t>
            </a:r>
          </a:p>
        </p:txBody>
      </p:sp>
      <p:sp>
        <p:nvSpPr>
          <p:cNvPr id="17" name="Rounded Rectangle 16">
            <a:extLst>
              <a:ext uri="{FF2B5EF4-FFF2-40B4-BE49-F238E27FC236}">
                <a16:creationId xmlns:a16="http://schemas.microsoft.com/office/drawing/2014/main" id="{1927CF4E-6F36-285D-94CE-52C59C5BAFD2}"/>
              </a:ext>
            </a:extLst>
          </p:cNvPr>
          <p:cNvSpPr/>
          <p:nvPr/>
        </p:nvSpPr>
        <p:spPr>
          <a:xfrm>
            <a:off x="4841816" y="3245830"/>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4</a:t>
            </a:r>
          </a:p>
        </p:txBody>
      </p:sp>
      <p:sp>
        <p:nvSpPr>
          <p:cNvPr id="18" name="Rounded Rectangle 17">
            <a:extLst>
              <a:ext uri="{FF2B5EF4-FFF2-40B4-BE49-F238E27FC236}">
                <a16:creationId xmlns:a16="http://schemas.microsoft.com/office/drawing/2014/main" id="{210E91D9-388D-73CD-8F6E-19979E367076}"/>
              </a:ext>
            </a:extLst>
          </p:cNvPr>
          <p:cNvSpPr/>
          <p:nvPr/>
        </p:nvSpPr>
        <p:spPr>
          <a:xfrm>
            <a:off x="3791171" y="3255007"/>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6</a:t>
            </a:r>
          </a:p>
        </p:txBody>
      </p:sp>
      <p:sp>
        <p:nvSpPr>
          <p:cNvPr id="20" name="Rounded Rectangle 19">
            <a:extLst>
              <a:ext uri="{FF2B5EF4-FFF2-40B4-BE49-F238E27FC236}">
                <a16:creationId xmlns:a16="http://schemas.microsoft.com/office/drawing/2014/main" id="{4FFB8699-2E83-201B-FC35-2C07D0EC5E7B}"/>
              </a:ext>
            </a:extLst>
          </p:cNvPr>
          <p:cNvSpPr/>
          <p:nvPr/>
        </p:nvSpPr>
        <p:spPr>
          <a:xfrm>
            <a:off x="4215146" y="3255008"/>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5</a:t>
            </a:r>
          </a:p>
        </p:txBody>
      </p:sp>
      <p:sp>
        <p:nvSpPr>
          <p:cNvPr id="21" name="Rounded Rectangle 20">
            <a:extLst>
              <a:ext uri="{FF2B5EF4-FFF2-40B4-BE49-F238E27FC236}">
                <a16:creationId xmlns:a16="http://schemas.microsoft.com/office/drawing/2014/main" id="{BC3A50C0-2BE9-18E3-1F26-224B58586A2D}"/>
              </a:ext>
            </a:extLst>
          </p:cNvPr>
          <p:cNvSpPr/>
          <p:nvPr/>
        </p:nvSpPr>
        <p:spPr>
          <a:xfrm flipH="1">
            <a:off x="4639122" y="3164515"/>
            <a:ext cx="75416" cy="48035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ghtning Bolt 21">
            <a:extLst>
              <a:ext uri="{FF2B5EF4-FFF2-40B4-BE49-F238E27FC236}">
                <a16:creationId xmlns:a16="http://schemas.microsoft.com/office/drawing/2014/main" id="{DA4EA4DF-86D6-542D-AFF5-1ED88544ABCE}"/>
              </a:ext>
            </a:extLst>
          </p:cNvPr>
          <p:cNvSpPr/>
          <p:nvPr/>
        </p:nvSpPr>
        <p:spPr>
          <a:xfrm>
            <a:off x="3167451" y="3155067"/>
            <a:ext cx="525397" cy="499255"/>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91930105-C0B7-8A6E-83CD-307669CC6933}"/>
              </a:ext>
            </a:extLst>
          </p:cNvPr>
          <p:cNvCxnSpPr>
            <a:cxnSpLocks/>
          </p:cNvCxnSpPr>
          <p:nvPr/>
        </p:nvCxnSpPr>
        <p:spPr>
          <a:xfrm flipH="1">
            <a:off x="2429570" y="2420731"/>
            <a:ext cx="1397763" cy="66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C5D623-3C28-CBAE-7DD8-33466E7978BA}"/>
              </a:ext>
            </a:extLst>
          </p:cNvPr>
          <p:cNvCxnSpPr>
            <a:cxnSpLocks/>
          </p:cNvCxnSpPr>
          <p:nvPr/>
        </p:nvCxnSpPr>
        <p:spPr>
          <a:xfrm>
            <a:off x="4841816" y="2420731"/>
            <a:ext cx="1477291" cy="668479"/>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6F1AF99-EEE4-DB9F-1FAD-858A26C62CF7}"/>
              </a:ext>
            </a:extLst>
          </p:cNvPr>
          <p:cNvSpPr txBox="1"/>
          <p:nvPr/>
        </p:nvSpPr>
        <p:spPr>
          <a:xfrm>
            <a:off x="4549270" y="2805786"/>
            <a:ext cx="202695" cy="307777"/>
          </a:xfrm>
          <a:prstGeom prst="rect">
            <a:avLst/>
          </a:prstGeom>
          <a:noFill/>
        </p:spPr>
        <p:txBody>
          <a:bodyPr wrap="square" rtlCol="0">
            <a:spAutoFit/>
          </a:bodyPr>
          <a:lstStyle/>
          <a:p>
            <a:r>
              <a:rPr lang="en-US"/>
              <a:t>k</a:t>
            </a:r>
          </a:p>
        </p:txBody>
      </p:sp>
      <p:cxnSp>
        <p:nvCxnSpPr>
          <p:cNvPr id="50" name="Straight Connector 49">
            <a:extLst>
              <a:ext uri="{FF2B5EF4-FFF2-40B4-BE49-F238E27FC236}">
                <a16:creationId xmlns:a16="http://schemas.microsoft.com/office/drawing/2014/main" id="{F4AE2733-ECF6-80D2-9763-2145EDE10F31}"/>
              </a:ext>
            </a:extLst>
          </p:cNvPr>
          <p:cNvCxnSpPr/>
          <p:nvPr/>
        </p:nvCxnSpPr>
        <p:spPr>
          <a:xfrm>
            <a:off x="4714538" y="3720174"/>
            <a:ext cx="0" cy="527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6C8DD70-EC0D-1801-2572-385ECBF17675}"/>
              </a:ext>
            </a:extLst>
          </p:cNvPr>
          <p:cNvCxnSpPr>
            <a:cxnSpLocks/>
          </p:cNvCxnSpPr>
          <p:nvPr/>
        </p:nvCxnSpPr>
        <p:spPr>
          <a:xfrm flipH="1">
            <a:off x="1405966" y="4248074"/>
            <a:ext cx="33085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47C35EC-91C4-40B6-458A-73ACABD17C38}"/>
              </a:ext>
            </a:extLst>
          </p:cNvPr>
          <p:cNvCxnSpPr/>
          <p:nvPr/>
        </p:nvCxnSpPr>
        <p:spPr>
          <a:xfrm flipV="1">
            <a:off x="1405963" y="2420727"/>
            <a:ext cx="0" cy="1827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9AA0264-19E8-97DF-2028-A040D7C53EC9}"/>
              </a:ext>
            </a:extLst>
          </p:cNvPr>
          <p:cNvSpPr txBox="1"/>
          <p:nvPr/>
        </p:nvSpPr>
        <p:spPr>
          <a:xfrm>
            <a:off x="2441823" y="4248074"/>
            <a:ext cx="1536569" cy="307777"/>
          </a:xfrm>
          <a:prstGeom prst="rect">
            <a:avLst/>
          </a:prstGeom>
          <a:noFill/>
        </p:spPr>
        <p:txBody>
          <a:bodyPr wrap="square" rtlCol="0">
            <a:spAutoFit/>
          </a:bodyPr>
          <a:lstStyle/>
          <a:p>
            <a:r>
              <a:rPr lang="en-US"/>
              <a:t>Acknowledge</a:t>
            </a:r>
          </a:p>
        </p:txBody>
      </p:sp>
      <p:pic>
        <p:nvPicPr>
          <p:cNvPr id="62" name="Picture 61" descr="A picture containing text, toiletry, cosmetic&#10;&#10;Description automatically generated">
            <a:extLst>
              <a:ext uri="{FF2B5EF4-FFF2-40B4-BE49-F238E27FC236}">
                <a16:creationId xmlns:a16="http://schemas.microsoft.com/office/drawing/2014/main" id="{AC4B638B-3D88-AEEA-7B2B-4967030CF351}"/>
              </a:ext>
            </a:extLst>
          </p:cNvPr>
          <p:cNvPicPr>
            <a:picLocks noChangeAspect="1"/>
          </p:cNvPicPr>
          <p:nvPr/>
        </p:nvPicPr>
        <p:blipFill>
          <a:blip r:embed="rId7"/>
          <a:stretch>
            <a:fillRect/>
          </a:stretch>
        </p:blipFill>
        <p:spPr>
          <a:xfrm>
            <a:off x="6809198" y="4032174"/>
            <a:ext cx="660400" cy="431800"/>
          </a:xfrm>
          <a:prstGeom prst="rect">
            <a:avLst/>
          </a:prstGeom>
        </p:spPr>
      </p:pic>
      <p:sp>
        <p:nvSpPr>
          <p:cNvPr id="11267" name="TextBox 11266">
            <a:extLst>
              <a:ext uri="{FF2B5EF4-FFF2-40B4-BE49-F238E27FC236}">
                <a16:creationId xmlns:a16="http://schemas.microsoft.com/office/drawing/2014/main" id="{309699E3-E719-0AEE-C3C9-AB116EE9AD1D}"/>
              </a:ext>
            </a:extLst>
          </p:cNvPr>
          <p:cNvSpPr txBox="1"/>
          <p:nvPr/>
        </p:nvSpPr>
        <p:spPr>
          <a:xfrm>
            <a:off x="5029036" y="4263402"/>
            <a:ext cx="1688711" cy="307777"/>
          </a:xfrm>
          <a:prstGeom prst="rect">
            <a:avLst/>
          </a:prstGeom>
          <a:noFill/>
        </p:spPr>
        <p:txBody>
          <a:bodyPr wrap="square" rtlCol="0">
            <a:spAutoFit/>
          </a:bodyPr>
          <a:lstStyle/>
          <a:p>
            <a:r>
              <a:rPr lang="en-US"/>
              <a:t>Persist Local State</a:t>
            </a:r>
          </a:p>
        </p:txBody>
      </p:sp>
      <p:cxnSp>
        <p:nvCxnSpPr>
          <p:cNvPr id="11273" name="Straight Arrow Connector 11272">
            <a:extLst>
              <a:ext uri="{FF2B5EF4-FFF2-40B4-BE49-F238E27FC236}">
                <a16:creationId xmlns:a16="http://schemas.microsoft.com/office/drawing/2014/main" id="{D35CD8A8-EBD9-26EB-A953-A709C1B52A1F}"/>
              </a:ext>
            </a:extLst>
          </p:cNvPr>
          <p:cNvCxnSpPr>
            <a:endCxn id="62" idx="1"/>
          </p:cNvCxnSpPr>
          <p:nvPr/>
        </p:nvCxnSpPr>
        <p:spPr>
          <a:xfrm>
            <a:off x="4714538" y="4248074"/>
            <a:ext cx="2094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80" name="Straight Arrow Connector 11279">
            <a:extLst>
              <a:ext uri="{FF2B5EF4-FFF2-40B4-BE49-F238E27FC236}">
                <a16:creationId xmlns:a16="http://schemas.microsoft.com/office/drawing/2014/main" id="{349C4FBA-7EE8-C143-5166-A1E84FEFE817}"/>
              </a:ext>
            </a:extLst>
          </p:cNvPr>
          <p:cNvCxnSpPr>
            <a:stCxn id="5" idx="3"/>
            <a:endCxn id="6" idx="1"/>
          </p:cNvCxnSpPr>
          <p:nvPr/>
        </p:nvCxnSpPr>
        <p:spPr>
          <a:xfrm flipV="1">
            <a:off x="2429568" y="2035439"/>
            <a:ext cx="1251955" cy="14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82" name="Rounded Rectangle 11281">
            <a:extLst>
              <a:ext uri="{FF2B5EF4-FFF2-40B4-BE49-F238E27FC236}">
                <a16:creationId xmlns:a16="http://schemas.microsoft.com/office/drawing/2014/main" id="{CA30258B-B1C2-8F86-079D-A8B97C656080}"/>
              </a:ext>
            </a:extLst>
          </p:cNvPr>
          <p:cNvSpPr/>
          <p:nvPr/>
        </p:nvSpPr>
        <p:spPr>
          <a:xfrm>
            <a:off x="2904818" y="3275996"/>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7</a:t>
            </a:r>
          </a:p>
        </p:txBody>
      </p:sp>
      <p:sp>
        <p:nvSpPr>
          <p:cNvPr id="2" name="TextBox 1">
            <a:extLst>
              <a:ext uri="{FF2B5EF4-FFF2-40B4-BE49-F238E27FC236}">
                <a16:creationId xmlns:a16="http://schemas.microsoft.com/office/drawing/2014/main" id="{180D1053-EAC3-6566-9D92-0C5DB4030675}"/>
              </a:ext>
            </a:extLst>
          </p:cNvPr>
          <p:cNvSpPr txBox="1"/>
          <p:nvPr/>
        </p:nvSpPr>
        <p:spPr>
          <a:xfrm>
            <a:off x="5715974" y="1678241"/>
            <a:ext cx="4816487" cy="1169551"/>
          </a:xfrm>
          <a:prstGeom prst="rect">
            <a:avLst/>
          </a:prstGeom>
          <a:noFill/>
        </p:spPr>
        <p:txBody>
          <a:bodyPr wrap="square" rtlCol="0">
            <a:spAutoFit/>
          </a:bodyPr>
          <a:lstStyle/>
          <a:p>
            <a:r>
              <a:rPr lang="en-US">
                <a:solidFill>
                  <a:srgbClr val="00B050"/>
                </a:solidFill>
              </a:rPr>
              <a:t>Never loose your events with Checkpoints</a:t>
            </a:r>
          </a:p>
          <a:p>
            <a:r>
              <a:rPr lang="en-US">
                <a:solidFill>
                  <a:srgbClr val="00B050"/>
                </a:solidFill>
              </a:rPr>
              <a:t>Exactly Once End-to-End Processing??</a:t>
            </a:r>
          </a:p>
          <a:p>
            <a:pPr marL="285750" indent="-285750">
              <a:buFont typeface="Wingdings" pitchFamily="2" charset="2"/>
              <a:buChar char="Ø"/>
            </a:pPr>
            <a:r>
              <a:rPr lang="en-US">
                <a:solidFill>
                  <a:srgbClr val="C00000"/>
                </a:solidFill>
              </a:rPr>
              <a:t>Transactional Sinks</a:t>
            </a:r>
          </a:p>
          <a:p>
            <a:pPr marL="285750" indent="-285750">
              <a:buFont typeface="Wingdings" pitchFamily="2" charset="2"/>
              <a:buChar char="Ø"/>
            </a:pPr>
            <a:r>
              <a:rPr lang="en-US">
                <a:solidFill>
                  <a:srgbClr val="C00000"/>
                </a:solidFill>
              </a:rPr>
              <a:t>Idempotent system</a:t>
            </a:r>
          </a:p>
          <a:p>
            <a:pPr marL="285750" indent="-285750">
              <a:buFont typeface="Wingdings" pitchFamily="2" charset="2"/>
              <a:buChar char="Ø"/>
            </a:pPr>
            <a:r>
              <a:rPr lang="en-US">
                <a:solidFill>
                  <a:srgbClr val="C00000"/>
                </a:solidFill>
              </a:rPr>
              <a:t>Checkpoint Barrier Alignment</a:t>
            </a:r>
            <a:endParaRPr lang="en-US">
              <a:solidFill>
                <a:srgbClr val="00B050"/>
              </a:solidFill>
            </a:endParaRPr>
          </a:p>
        </p:txBody>
      </p:sp>
      <p:sp>
        <p:nvSpPr>
          <p:cNvPr id="4" name="Slide Number Placeholder 3">
            <a:extLst>
              <a:ext uri="{FF2B5EF4-FFF2-40B4-BE49-F238E27FC236}">
                <a16:creationId xmlns:a16="http://schemas.microsoft.com/office/drawing/2014/main" id="{F36C5682-EDE8-6548-0433-3B456409903C}"/>
              </a:ext>
            </a:extLst>
          </p:cNvPr>
          <p:cNvSpPr>
            <a:spLocks noGrp="1"/>
          </p:cNvSpPr>
          <p:nvPr>
            <p:ph type="sldNum" idx="12"/>
          </p:nvPr>
        </p:nvSpPr>
        <p:spPr/>
        <p:txBody>
          <a:bodyPr/>
          <a:lstStyle/>
          <a:p>
            <a:fld id="{00000000-1234-1234-1234-123412341234}" type="slidenum">
              <a:rPr lang="en" smtClean="0"/>
              <a:pPr/>
              <a:t>29</a:t>
            </a:fld>
            <a:endParaRPr lang="en"/>
          </a:p>
        </p:txBody>
      </p:sp>
    </p:spTree>
    <p:extLst>
      <p:ext uri="{BB962C8B-B14F-4D97-AF65-F5344CB8AC3E}">
        <p14:creationId xmlns:p14="http://schemas.microsoft.com/office/powerpoint/2010/main" val="153145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2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28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P spid="18" grpId="0" animBg="1"/>
      <p:bldP spid="20" grpId="0" animBg="1"/>
      <p:bldP spid="21" grpId="0" animBg="1"/>
      <p:bldP spid="22" grpId="0" animBg="1"/>
      <p:bldP spid="38" grpId="0"/>
      <p:bldP spid="60" grpId="0"/>
      <p:bldP spid="11267" grpId="0"/>
      <p:bldP spid="11282" grpId="0" animBg="1"/>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9BBAFA-126D-A548-76FE-3766D9B5E237}"/>
              </a:ext>
            </a:extLst>
          </p:cNvPr>
          <p:cNvSpPr>
            <a:spLocks noGrp="1"/>
          </p:cNvSpPr>
          <p:nvPr>
            <p:ph type="sldNum" idx="12"/>
          </p:nvPr>
        </p:nvSpPr>
        <p:spPr/>
        <p:txBody>
          <a:bodyPr/>
          <a:lstStyle/>
          <a:p>
            <a:fld id="{00000000-1234-1234-1234-123412341234}" type="slidenum">
              <a:rPr lang="en" smtClean="0"/>
              <a:pPr/>
              <a:t>3</a:t>
            </a:fld>
            <a:endParaRPr lang="en"/>
          </a:p>
        </p:txBody>
      </p:sp>
      <p:sp>
        <p:nvSpPr>
          <p:cNvPr id="3" name="Title 2">
            <a:extLst>
              <a:ext uri="{FF2B5EF4-FFF2-40B4-BE49-F238E27FC236}">
                <a16:creationId xmlns:a16="http://schemas.microsoft.com/office/drawing/2014/main" id="{62585F64-EF6F-3F77-C121-7BB69848F460}"/>
              </a:ext>
            </a:extLst>
          </p:cNvPr>
          <p:cNvSpPr>
            <a:spLocks noGrp="1"/>
          </p:cNvSpPr>
          <p:nvPr>
            <p:ph type="title"/>
          </p:nvPr>
        </p:nvSpPr>
        <p:spPr>
          <a:xfrm>
            <a:off x="311700" y="751875"/>
            <a:ext cx="8520600" cy="393600"/>
          </a:xfrm>
        </p:spPr>
        <p:txBody>
          <a:bodyPr>
            <a:normAutofit fontScale="90000"/>
          </a:bodyPr>
          <a:lstStyle/>
          <a:p>
            <a:r>
              <a:rPr lang="en-US" dirty="0"/>
              <a:t>Legal Disclaimer</a:t>
            </a:r>
          </a:p>
        </p:txBody>
      </p:sp>
      <p:sp>
        <p:nvSpPr>
          <p:cNvPr id="7" name="TextBox 6">
            <a:extLst>
              <a:ext uri="{FF2B5EF4-FFF2-40B4-BE49-F238E27FC236}">
                <a16:creationId xmlns:a16="http://schemas.microsoft.com/office/drawing/2014/main" id="{E09114E4-0FFD-DEA9-FBD2-195F47547436}"/>
              </a:ext>
            </a:extLst>
          </p:cNvPr>
          <p:cNvSpPr txBox="1"/>
          <p:nvPr/>
        </p:nvSpPr>
        <p:spPr>
          <a:xfrm>
            <a:off x="311700" y="1207727"/>
            <a:ext cx="8686800" cy="1131079"/>
          </a:xfrm>
          <a:prstGeom prst="rect">
            <a:avLst/>
          </a:prstGeom>
          <a:noFill/>
        </p:spPr>
        <p:txBody>
          <a:bodyPr wrap="square" rtlCol="0">
            <a:spAutoFit/>
          </a:bodyPr>
          <a:lstStyle/>
          <a:p>
            <a:r>
              <a:rPr lang="en-US" sz="750" u="sng" dirty="0">
                <a:latin typeface="Gotham Rounded Light" pitchFamily="2" charset="0"/>
              </a:rPr>
              <a:t>Forward Looking Statements</a:t>
            </a:r>
          </a:p>
          <a:p>
            <a:r>
              <a:rPr lang="en-US" sz="600" dirty="0">
                <a:latin typeface="Gotham Rounded Light" pitchFamily="2" charset="0"/>
              </a:rPr>
              <a:t>This presentation and the accompanying oral commentary may contain express and implied forward-looking statements, including, but not limited to, statements relating to: our business plans, initiatives and objectives; our ability to execute such plans, initiatives and objectives in a timely manner, and the benefits and impact of such plans, initiatives and objectives, including our ability to manage our expenses in future periods; our financial model targets and our plans to achieve those targets; the benefits and capabilities of our platform, products, services and technology; our plans and expectations regarding new products, services, product features and technology, including those that are still under development or in process; the timing of any product releases or upgrades or announcements; anticipated trends, growth rates and challenges in our business and in the markets in which we operate; our ability to develop new solutions, product features and technology and bring them to market in a timely manner, as well as the impact and/or benefits of including additional solutions or features in our product portfolio; market acceptance of new technology and recently introduced solutions; the interoperability and availability of our solutions with and on third-party platforms, including public cloud platforms; our ability to maintain and strengthen our relationships with our channel partners, OEMs and other third parties, and the impact of any changes to such relationships on our business, operations and financial results; the competitive market, including our competitive position and ability to compete effectively, our projections about our market share in future periods, the competitiveness of our future cost structure with those of other companies, and the competitive advantages of our products; our plans and timing for, and the success and impact of, our transition to a subscription-based business model; and macroeconomic trends and geopolitical environment, including the on-going global supply chain disruptions. </a:t>
            </a:r>
          </a:p>
        </p:txBody>
      </p:sp>
      <p:sp>
        <p:nvSpPr>
          <p:cNvPr id="8" name="TextBox 7">
            <a:extLst>
              <a:ext uri="{FF2B5EF4-FFF2-40B4-BE49-F238E27FC236}">
                <a16:creationId xmlns:a16="http://schemas.microsoft.com/office/drawing/2014/main" id="{BF797E2E-2240-76C7-C814-0BA60B6C24DA}"/>
              </a:ext>
            </a:extLst>
          </p:cNvPr>
          <p:cNvSpPr txBox="1"/>
          <p:nvPr/>
        </p:nvSpPr>
        <p:spPr>
          <a:xfrm>
            <a:off x="311700" y="2338806"/>
            <a:ext cx="8686800" cy="738664"/>
          </a:xfrm>
          <a:prstGeom prst="rect">
            <a:avLst/>
          </a:prstGeom>
          <a:noFill/>
        </p:spPr>
        <p:txBody>
          <a:bodyPr wrap="square" rtlCol="0">
            <a:spAutoFit/>
          </a:bodyPr>
          <a:lstStyle/>
          <a:p>
            <a:r>
              <a:rPr lang="en-US" sz="600" dirty="0">
                <a:latin typeface="Gotham Rounded Light" pitchFamily="2" charset="0"/>
              </a:rPr>
              <a:t>These forward-looking statements are not historical facts and instead are based on our current expectations, estimates, opinions, and beliefs. Forward-looking statements should not be considered as guarantees or predictions of future events. Consequently, you should not rely on these forward-looking statements. The accuracy of these forward-looking statements depends upon future events and involves risks, uncertainties, and other factors, including factors that may be beyond our control, that may cause these statements to be inaccurate and cause our actual results, performance or achievements to differ materially and adversely from those anticipated or implied by such statements, including, among others, the risks detailed in our most recent Annual Report on Form 10-K and Quarterly Reports on Form 10-Q, each as filed with the U.S. Securities and Exchange Commission, or the SEC, which should be read in conjunction with the information in this presentation and accompanying oral commentary. Our SEC filings are available on the Investor Relations section of our website at </a:t>
            </a:r>
            <a:r>
              <a:rPr lang="en-US" sz="600" dirty="0" err="1">
                <a:latin typeface="Gotham Rounded Light" pitchFamily="2" charset="0"/>
              </a:rPr>
              <a:t>ir.nutanix.com</a:t>
            </a:r>
            <a:r>
              <a:rPr lang="en-US" sz="600" dirty="0">
                <a:latin typeface="Gotham Rounded Light" pitchFamily="2" charset="0"/>
              </a:rPr>
              <a:t> and on the SEC's website at </a:t>
            </a:r>
            <a:r>
              <a:rPr lang="en-US" sz="600" dirty="0" err="1">
                <a:latin typeface="Gotham Rounded Light" pitchFamily="2" charset="0"/>
              </a:rPr>
              <a:t>www.sec.gov</a:t>
            </a:r>
            <a:r>
              <a:rPr lang="en-US" sz="600" dirty="0">
                <a:latin typeface="Gotham Rounded Light" pitchFamily="2" charset="0"/>
              </a:rPr>
              <a:t>. These forward-looking statements speak only as of the date of this presentation and accompanying oral commentary and, except as required by law, we assume no obligation, and expressly disclaim any obligation, to update, alter or otherwise revise any of these forward-looking statements to reflect actual results or subsequent events or circumstances. </a:t>
            </a:r>
          </a:p>
        </p:txBody>
      </p:sp>
      <p:sp>
        <p:nvSpPr>
          <p:cNvPr id="9" name="TextBox 8">
            <a:extLst>
              <a:ext uri="{FF2B5EF4-FFF2-40B4-BE49-F238E27FC236}">
                <a16:creationId xmlns:a16="http://schemas.microsoft.com/office/drawing/2014/main" id="{F5672A6F-D1B2-5E10-268C-4E075F23F509}"/>
              </a:ext>
            </a:extLst>
          </p:cNvPr>
          <p:cNvSpPr txBox="1"/>
          <p:nvPr/>
        </p:nvSpPr>
        <p:spPr>
          <a:xfrm>
            <a:off x="311700" y="3077470"/>
            <a:ext cx="8686800" cy="1523494"/>
          </a:xfrm>
          <a:prstGeom prst="rect">
            <a:avLst/>
          </a:prstGeom>
          <a:noFill/>
        </p:spPr>
        <p:txBody>
          <a:bodyPr wrap="square" rtlCol="0">
            <a:spAutoFit/>
          </a:bodyPr>
          <a:lstStyle/>
          <a:p>
            <a:r>
              <a:rPr lang="en-US" sz="750" u="sng" dirty="0">
                <a:latin typeface="Gotham Rounded Light" pitchFamily="2" charset="0"/>
              </a:rPr>
              <a:t>Product or Roadmap Information</a:t>
            </a:r>
          </a:p>
          <a:p>
            <a:r>
              <a:rPr lang="en-US" sz="600" dirty="0">
                <a:latin typeface="Gotham Rounded Light" pitchFamily="2" charset="0"/>
              </a:rPr>
              <a:t>Any future product or roadmap information included in this presentation and the accompanying oral commentary is (</a:t>
            </a:r>
            <a:r>
              <a:rPr lang="en-US" sz="600" dirty="0" err="1">
                <a:latin typeface="Gotham Rounded Light" pitchFamily="2" charset="0"/>
              </a:rPr>
              <a:t>i</a:t>
            </a:r>
            <a:r>
              <a:rPr lang="en-US" sz="600" dirty="0">
                <a:latin typeface="Gotham Rounded Light" pitchFamily="2" charset="0"/>
              </a:rPr>
              <a:t>) intended to outline general product directions, (ii) not a commitment, promise or legal obligation for Nutanix to deliver any material, code, or functionality, and (iii) not intended to be, and shall not be deemed to be, incorporated into any contract. This information should not be used when making a purchasing decision. Further, note that Nutanix has made no determination as to whether separate fees will be charged for any future products, product enhancements and/or functionality which may ultimately be made available. Nutanix may, in its own discretion, choose to charge separate fees for the delivery of any future products, product enhancements and/or functionality which are ultimately made available.</a:t>
            </a:r>
            <a:br>
              <a:rPr lang="en-US" sz="600" dirty="0">
                <a:latin typeface="Gotham Rounded Light" pitchFamily="2" charset="0"/>
              </a:rPr>
            </a:br>
            <a:endParaRPr lang="en-US" sz="600" dirty="0">
              <a:latin typeface="Gotham Rounded Light" pitchFamily="2" charset="0"/>
            </a:endParaRPr>
          </a:p>
          <a:p>
            <a:r>
              <a:rPr lang="en-US" sz="750" u="sng" dirty="0">
                <a:latin typeface="Gotham Rounded Light" pitchFamily="2" charset="0"/>
              </a:rPr>
              <a:t>Third Party Reports and Publications</a:t>
            </a:r>
          </a:p>
          <a:p>
            <a:r>
              <a:rPr lang="en-US" sz="600" dirty="0">
                <a:latin typeface="Gotham Rounded Light" pitchFamily="2" charset="0"/>
              </a:rPr>
              <a:t>Certain information contained in the presentation and accompanying oral commentary made available as part of this digital event may relate to or be based on reports, studies, publications, surveys and other data obtained from third-party sources and our own internal estimates and research. While we believe these third-party reports, studies, publications, surveys and other data are reliable as of the date of the applicable presentation, they have not independently verified, and we make no representation as to the adequacy, fairness, accuracy, or completeness of any information obtained from third-party sources.</a:t>
            </a:r>
          </a:p>
          <a:p>
            <a:r>
              <a:rPr lang="en-US" sz="600" dirty="0">
                <a:latin typeface="Gotham Rounded Light" pitchFamily="2" charset="0"/>
              </a:rPr>
              <a:t>Trademark Disclaimer</a:t>
            </a:r>
          </a:p>
          <a:p>
            <a:endParaRPr lang="en-US" sz="600" dirty="0">
              <a:latin typeface="Gotham Rounded Light" pitchFamily="2" charset="0"/>
            </a:endParaRPr>
          </a:p>
          <a:p>
            <a:r>
              <a:rPr lang="en-US" sz="600" dirty="0">
                <a:latin typeface="Gotham Rounded Light" pitchFamily="2" charset="0"/>
              </a:rPr>
              <a:t>© 2022 Nutanix, Inc. All rights reserved. Nutanix, the Nutanix logo, and all Nutanix product, feature, and service names mentioned herein are registered trademarks or trademarks of Nutanix, Inc. in the United States and other countries. Other brand names or logos mentioned or used herein are for identification purposes only and may be the trademarks of their respective holder(s). Nutanix may not be associated with, or be sponsored or endorsed by, any such holder(s). </a:t>
            </a:r>
          </a:p>
        </p:txBody>
      </p:sp>
    </p:spTree>
    <p:extLst>
      <p:ext uri="{BB962C8B-B14F-4D97-AF65-F5344CB8AC3E}">
        <p14:creationId xmlns:p14="http://schemas.microsoft.com/office/powerpoint/2010/main" val="1927446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311704" y="785875"/>
            <a:ext cx="7396905" cy="526091"/>
          </a:xfrm>
          <a:prstGeom prst="rect">
            <a:avLst/>
          </a:prstGeom>
        </p:spPr>
        <p:txBody>
          <a:bodyPr spcFirstLastPara="1" wrap="square" lIns="91425" tIns="91425" rIns="91425" bIns="91425" anchor="ctr" anchorCtr="0">
            <a:normAutofit fontScale="90000"/>
          </a:bodyPr>
          <a:lstStyle/>
          <a:p>
            <a:r>
              <a:rPr lang="en-US"/>
              <a:t>Improved Flink-Pulsar Connector</a:t>
            </a:r>
            <a:endParaRPr/>
          </a:p>
        </p:txBody>
      </p:sp>
      <p:sp>
        <p:nvSpPr>
          <p:cNvPr id="5" name="TextBox 4">
            <a:extLst>
              <a:ext uri="{FF2B5EF4-FFF2-40B4-BE49-F238E27FC236}">
                <a16:creationId xmlns:a16="http://schemas.microsoft.com/office/drawing/2014/main" id="{DEC3FFC8-7936-D457-C735-0040CA0A1579}"/>
              </a:ext>
            </a:extLst>
          </p:cNvPr>
          <p:cNvSpPr txBox="1"/>
          <p:nvPr/>
        </p:nvSpPr>
        <p:spPr>
          <a:xfrm>
            <a:off x="461913" y="1311966"/>
            <a:ext cx="6561056" cy="1692771"/>
          </a:xfrm>
          <a:prstGeom prst="rect">
            <a:avLst/>
          </a:prstGeom>
          <a:noFill/>
        </p:spPr>
        <p:txBody>
          <a:bodyPr wrap="square" rtlCol="0">
            <a:spAutoFit/>
          </a:bodyPr>
          <a:lstStyle/>
          <a:p>
            <a:r>
              <a:rPr lang="en-US" sz="1600"/>
              <a:t>Flink 1.8 + Pulsar-Flink Connector 2.6.1</a:t>
            </a:r>
          </a:p>
          <a:p>
            <a:pPr marL="285744" indent="-285744">
              <a:buFont typeface="Wingdings" pitchFamily="2" charset="2"/>
              <a:buChar char="Ø"/>
            </a:pPr>
            <a:r>
              <a:rPr lang="en-US" sz="1600"/>
              <a:t> Acknowledge Async</a:t>
            </a:r>
          </a:p>
          <a:p>
            <a:r>
              <a:rPr lang="en-IN" sz="1200">
                <a:solidFill>
                  <a:schemeClr val="accent5">
                    <a:lumMod val="75000"/>
                  </a:schemeClr>
                </a:solidFill>
              </a:rPr>
              <a:t>            </a:t>
            </a:r>
            <a:r>
              <a:rPr lang="en-IN" sz="1200" err="1">
                <a:solidFill>
                  <a:schemeClr val="accent5">
                    <a:lumMod val="75000"/>
                  </a:schemeClr>
                </a:solidFill>
              </a:rPr>
              <a:t>ArrayDeque</a:t>
            </a:r>
            <a:r>
              <a:rPr lang="en-IN" sz="1200">
                <a:solidFill>
                  <a:schemeClr val="accent5">
                    <a:lumMod val="75000"/>
                  </a:schemeClr>
                </a:solidFill>
              </a:rPr>
              <a:t>&lt;Tuple2&lt;</a:t>
            </a:r>
            <a:r>
              <a:rPr lang="en-IN" sz="1200" err="1">
                <a:solidFill>
                  <a:schemeClr val="accent5">
                    <a:lumMod val="75000"/>
                  </a:schemeClr>
                </a:solidFill>
              </a:rPr>
              <a:t>checkPointId</a:t>
            </a:r>
            <a:r>
              <a:rPr lang="en-IN" sz="1200">
                <a:solidFill>
                  <a:schemeClr val="accent5">
                    <a:lumMod val="75000"/>
                  </a:schemeClr>
                </a:solidFill>
              </a:rPr>
              <a:t>, Set&lt;</a:t>
            </a:r>
            <a:r>
              <a:rPr lang="en-IN" sz="1200" err="1">
                <a:solidFill>
                  <a:schemeClr val="accent5">
                    <a:lumMod val="75000"/>
                  </a:schemeClr>
                </a:solidFill>
              </a:rPr>
              <a:t>MessageId</a:t>
            </a:r>
            <a:r>
              <a:rPr lang="en-IN" sz="1200">
                <a:solidFill>
                  <a:schemeClr val="accent5">
                    <a:lumMod val="75000"/>
                  </a:schemeClr>
                </a:solidFill>
              </a:rPr>
              <a:t>&gt;&gt;&gt; </a:t>
            </a:r>
            <a:r>
              <a:rPr lang="en-IN" sz="1200" err="1">
                <a:solidFill>
                  <a:schemeClr val="accent5">
                    <a:lumMod val="75000"/>
                  </a:schemeClr>
                </a:solidFill>
              </a:rPr>
              <a:t>pendingCheckpoints</a:t>
            </a:r>
            <a:r>
              <a:rPr lang="en-IN" sz="1200">
                <a:solidFill>
                  <a:schemeClr val="accent5">
                    <a:lumMod val="75000"/>
                  </a:schemeClr>
                </a:solidFill>
              </a:rPr>
              <a:t>;</a:t>
            </a:r>
          </a:p>
          <a:p>
            <a:r>
              <a:rPr lang="en-IN" sz="1200">
                <a:solidFill>
                  <a:schemeClr val="accent5">
                    <a:lumMod val="75000"/>
                  </a:schemeClr>
                </a:solidFill>
              </a:rPr>
              <a:t>            // end of kth </a:t>
            </a:r>
            <a:r>
              <a:rPr lang="en-IN" sz="1200" err="1">
                <a:solidFill>
                  <a:schemeClr val="accent5">
                    <a:lumMod val="75000"/>
                  </a:schemeClr>
                </a:solidFill>
              </a:rPr>
              <a:t>checkPoint</a:t>
            </a:r>
            <a:endParaRPr lang="en-IN" sz="1200">
              <a:solidFill>
                <a:schemeClr val="accent5">
                  <a:lumMod val="75000"/>
                </a:schemeClr>
              </a:solidFill>
            </a:endParaRPr>
          </a:p>
          <a:p>
            <a:r>
              <a:rPr lang="en-IN" sz="1200">
                <a:solidFill>
                  <a:schemeClr val="accent5">
                    <a:lumMod val="75000"/>
                  </a:schemeClr>
                </a:solidFill>
              </a:rPr>
              <a:t>            Tuple2&lt;</a:t>
            </a:r>
            <a:r>
              <a:rPr lang="en-IN" sz="1200" err="1">
                <a:solidFill>
                  <a:schemeClr val="accent5">
                    <a:lumMod val="75000"/>
                  </a:schemeClr>
                </a:solidFill>
              </a:rPr>
              <a:t>k,Set</a:t>
            </a:r>
            <a:r>
              <a:rPr lang="en-IN" sz="1200">
                <a:solidFill>
                  <a:schemeClr val="accent5">
                    <a:lumMod val="75000"/>
                  </a:schemeClr>
                </a:solidFill>
              </a:rPr>
              <a:t>&lt;1,2,3,4&gt;&gt; checkpoint</a:t>
            </a:r>
          </a:p>
          <a:p>
            <a:r>
              <a:rPr lang="en-IN" sz="1200">
                <a:solidFill>
                  <a:schemeClr val="accent5">
                    <a:lumMod val="75000"/>
                  </a:schemeClr>
                </a:solidFill>
              </a:rPr>
              <a:t>             for (</a:t>
            </a:r>
            <a:r>
              <a:rPr lang="en-IN" sz="1200" err="1">
                <a:solidFill>
                  <a:schemeClr val="accent5">
                    <a:lumMod val="75000"/>
                  </a:schemeClr>
                </a:solidFill>
              </a:rPr>
              <a:t>MessageId</a:t>
            </a:r>
            <a:r>
              <a:rPr lang="en-IN" sz="1200">
                <a:solidFill>
                  <a:schemeClr val="accent5">
                    <a:lumMod val="75000"/>
                  </a:schemeClr>
                </a:solidFill>
              </a:rPr>
              <a:t> id : checkpoint.f1) {</a:t>
            </a:r>
            <a:br>
              <a:rPr lang="en-IN" sz="1200">
                <a:solidFill>
                  <a:schemeClr val="accent5">
                    <a:lumMod val="75000"/>
                  </a:schemeClr>
                </a:solidFill>
              </a:rPr>
            </a:br>
            <a:r>
              <a:rPr lang="en-IN" sz="1200">
                <a:solidFill>
                  <a:schemeClr val="accent5">
                    <a:lumMod val="75000"/>
                  </a:schemeClr>
                </a:solidFill>
              </a:rPr>
              <a:t>                  </a:t>
            </a:r>
            <a:r>
              <a:rPr lang="en-IN" sz="1200" err="1">
                <a:solidFill>
                  <a:schemeClr val="accent5">
                    <a:lumMod val="75000"/>
                  </a:schemeClr>
                </a:solidFill>
              </a:rPr>
              <a:t>consumer.acknowledgeAsync</a:t>
            </a:r>
            <a:r>
              <a:rPr lang="en-IN" sz="1200">
                <a:solidFill>
                  <a:schemeClr val="accent5">
                    <a:lumMod val="75000"/>
                  </a:schemeClr>
                </a:solidFill>
              </a:rPr>
              <a:t>(id);</a:t>
            </a:r>
            <a:br>
              <a:rPr lang="en-IN" sz="1200">
                <a:solidFill>
                  <a:schemeClr val="accent5">
                    <a:lumMod val="75000"/>
                  </a:schemeClr>
                </a:solidFill>
              </a:rPr>
            </a:br>
            <a:r>
              <a:rPr lang="en-IN" sz="1200">
                <a:solidFill>
                  <a:schemeClr val="accent5">
                    <a:lumMod val="75000"/>
                  </a:schemeClr>
                </a:solidFill>
              </a:rPr>
              <a:t>             }</a:t>
            </a:r>
            <a:r>
              <a:rPr lang="en-US" sz="1200">
                <a:solidFill>
                  <a:schemeClr val="accent5">
                    <a:lumMod val="75000"/>
                  </a:schemeClr>
                </a:solidFill>
              </a:rPr>
              <a:t>     </a:t>
            </a:r>
            <a:endParaRPr lang="en-IN" sz="1200">
              <a:solidFill>
                <a:schemeClr val="accent5">
                  <a:lumMod val="75000"/>
                </a:schemeClr>
              </a:solidFill>
            </a:endParaRPr>
          </a:p>
        </p:txBody>
      </p:sp>
      <p:sp>
        <p:nvSpPr>
          <p:cNvPr id="6" name="TextBox 5">
            <a:extLst>
              <a:ext uri="{FF2B5EF4-FFF2-40B4-BE49-F238E27FC236}">
                <a16:creationId xmlns:a16="http://schemas.microsoft.com/office/drawing/2014/main" id="{233029CE-2135-8B90-F570-F28A525ECF80}"/>
              </a:ext>
            </a:extLst>
          </p:cNvPr>
          <p:cNvSpPr txBox="1"/>
          <p:nvPr/>
        </p:nvSpPr>
        <p:spPr>
          <a:xfrm>
            <a:off x="461913" y="3099005"/>
            <a:ext cx="6561056" cy="1754326"/>
          </a:xfrm>
          <a:prstGeom prst="rect">
            <a:avLst/>
          </a:prstGeom>
          <a:noFill/>
        </p:spPr>
        <p:txBody>
          <a:bodyPr wrap="square" rtlCol="0">
            <a:spAutoFit/>
          </a:bodyPr>
          <a:lstStyle/>
          <a:p>
            <a:r>
              <a:rPr lang="en-US" sz="1600"/>
              <a:t>Flink 1.15 + </a:t>
            </a:r>
            <a:r>
              <a:rPr lang="en-IN" sz="1600" err="1"/>
              <a:t>flink</a:t>
            </a:r>
            <a:r>
              <a:rPr lang="en-IN" sz="1600"/>
              <a:t>-connector-pulsar </a:t>
            </a:r>
            <a:r>
              <a:rPr lang="en-US" sz="1600"/>
              <a:t>1.16.0</a:t>
            </a:r>
          </a:p>
          <a:p>
            <a:pPr marL="285744" indent="-285744">
              <a:buFont typeface="Wingdings" pitchFamily="2" charset="2"/>
              <a:buChar char="Ø"/>
            </a:pPr>
            <a:r>
              <a:rPr lang="en-IN" sz="1600"/>
              <a:t>Cumulative Acknowledgement </a:t>
            </a:r>
          </a:p>
          <a:p>
            <a:r>
              <a:rPr lang="en-IN" sz="1600"/>
              <a:t>     </a:t>
            </a:r>
            <a:r>
              <a:rPr lang="en-IN" sz="1200" err="1">
                <a:solidFill>
                  <a:schemeClr val="accent5">
                    <a:lumMod val="75000"/>
                  </a:schemeClr>
                </a:solidFill>
              </a:rPr>
              <a:t>SortedMap</a:t>
            </a:r>
            <a:r>
              <a:rPr lang="en-IN" sz="1200">
                <a:solidFill>
                  <a:schemeClr val="accent5">
                    <a:lumMod val="75000"/>
                  </a:schemeClr>
                </a:solidFill>
              </a:rPr>
              <a:t>&lt;</a:t>
            </a:r>
            <a:r>
              <a:rPr lang="en-IN" sz="1200" err="1">
                <a:solidFill>
                  <a:schemeClr val="accent5">
                    <a:lumMod val="75000"/>
                  </a:schemeClr>
                </a:solidFill>
              </a:rPr>
              <a:t>checkPointId</a:t>
            </a:r>
            <a:r>
              <a:rPr lang="en-IN" sz="1200">
                <a:solidFill>
                  <a:schemeClr val="accent5">
                    <a:lumMod val="75000"/>
                  </a:schemeClr>
                </a:solidFill>
              </a:rPr>
              <a:t>, Map&lt;</a:t>
            </a:r>
            <a:r>
              <a:rPr lang="en-IN" sz="1200" err="1">
                <a:solidFill>
                  <a:schemeClr val="accent5">
                    <a:lumMod val="75000"/>
                  </a:schemeClr>
                </a:solidFill>
              </a:rPr>
              <a:t>TopicPartition</a:t>
            </a:r>
            <a:r>
              <a:rPr lang="en-IN" sz="1200">
                <a:solidFill>
                  <a:schemeClr val="accent5">
                    <a:lumMod val="75000"/>
                  </a:schemeClr>
                </a:solidFill>
              </a:rPr>
              <a:t>, </a:t>
            </a:r>
            <a:r>
              <a:rPr lang="en-IN" sz="1200" err="1">
                <a:solidFill>
                  <a:schemeClr val="accent5">
                    <a:lumMod val="75000"/>
                  </a:schemeClr>
                </a:solidFill>
              </a:rPr>
              <a:t>MessageId</a:t>
            </a:r>
            <a:r>
              <a:rPr lang="en-IN" sz="1200">
                <a:solidFill>
                  <a:schemeClr val="accent5">
                    <a:lumMod val="75000"/>
                  </a:schemeClr>
                </a:solidFill>
              </a:rPr>
              <a:t>&gt;&gt; </a:t>
            </a:r>
            <a:r>
              <a:rPr lang="en-IN" sz="1200" err="1">
                <a:solidFill>
                  <a:schemeClr val="accent5">
                    <a:lumMod val="75000"/>
                  </a:schemeClr>
                </a:solidFill>
              </a:rPr>
              <a:t>cursorsToCommit</a:t>
            </a:r>
            <a:r>
              <a:rPr lang="en-IN" sz="1200">
                <a:solidFill>
                  <a:schemeClr val="accent5">
                    <a:lumMod val="75000"/>
                  </a:schemeClr>
                </a:solidFill>
              </a:rPr>
              <a:t>;</a:t>
            </a:r>
            <a:br>
              <a:rPr lang="en-IN" sz="1200">
                <a:solidFill>
                  <a:schemeClr val="accent5">
                    <a:lumMod val="75000"/>
                  </a:schemeClr>
                </a:solidFill>
              </a:rPr>
            </a:br>
            <a:r>
              <a:rPr lang="en-IN" sz="1200">
                <a:solidFill>
                  <a:schemeClr val="accent5">
                    <a:lumMod val="75000"/>
                  </a:schemeClr>
                </a:solidFill>
              </a:rPr>
              <a:t>       Map&lt;</a:t>
            </a:r>
            <a:r>
              <a:rPr lang="en-IN" sz="1200" err="1">
                <a:solidFill>
                  <a:schemeClr val="accent5">
                    <a:lumMod val="75000"/>
                  </a:schemeClr>
                </a:solidFill>
              </a:rPr>
              <a:t>TopicPartition</a:t>
            </a:r>
            <a:r>
              <a:rPr lang="en-IN" sz="1200">
                <a:solidFill>
                  <a:schemeClr val="accent5">
                    <a:lumMod val="75000"/>
                  </a:schemeClr>
                </a:solidFill>
              </a:rPr>
              <a:t>, </a:t>
            </a:r>
            <a:r>
              <a:rPr lang="en-IN" sz="1200" err="1">
                <a:solidFill>
                  <a:schemeClr val="accent5">
                    <a:lumMod val="75000"/>
                  </a:schemeClr>
                </a:solidFill>
              </a:rPr>
              <a:t>MessageId</a:t>
            </a:r>
            <a:r>
              <a:rPr lang="en-IN" sz="1200">
                <a:solidFill>
                  <a:schemeClr val="accent5">
                    <a:lumMod val="75000"/>
                  </a:schemeClr>
                </a:solidFill>
              </a:rPr>
              <a:t>&gt; cursors = </a:t>
            </a:r>
            <a:r>
              <a:rPr lang="en-IN" sz="1200" err="1">
                <a:solidFill>
                  <a:schemeClr val="accent5">
                    <a:lumMod val="75000"/>
                  </a:schemeClr>
                </a:solidFill>
              </a:rPr>
              <a:t>cursorsToCommit.get</a:t>
            </a:r>
            <a:r>
              <a:rPr lang="en-IN" sz="1200">
                <a:solidFill>
                  <a:schemeClr val="accent5">
                    <a:lumMod val="75000"/>
                  </a:schemeClr>
                </a:solidFill>
              </a:rPr>
              <a:t>(</a:t>
            </a:r>
            <a:r>
              <a:rPr lang="en-IN" sz="1200" err="1">
                <a:solidFill>
                  <a:schemeClr val="accent5">
                    <a:lumMod val="75000"/>
                  </a:schemeClr>
                </a:solidFill>
              </a:rPr>
              <a:t>checkpointId</a:t>
            </a:r>
            <a:r>
              <a:rPr lang="en-IN" sz="1200">
                <a:solidFill>
                  <a:schemeClr val="accent5">
                    <a:lumMod val="75000"/>
                  </a:schemeClr>
                </a:solidFill>
              </a:rPr>
              <a:t>);</a:t>
            </a:r>
          </a:p>
          <a:p>
            <a:r>
              <a:rPr lang="en-IN" sz="1200">
                <a:solidFill>
                  <a:schemeClr val="accent5">
                    <a:lumMod val="75000"/>
                  </a:schemeClr>
                </a:solidFill>
              </a:rPr>
              <a:t>      // end of kth </a:t>
            </a:r>
            <a:r>
              <a:rPr lang="en-IN" sz="1200" err="1">
                <a:solidFill>
                  <a:schemeClr val="accent5">
                    <a:lumMod val="75000"/>
                  </a:schemeClr>
                </a:solidFill>
              </a:rPr>
              <a:t>checkPoint</a:t>
            </a:r>
            <a:endParaRPr lang="en-IN" sz="1200">
              <a:solidFill>
                <a:schemeClr val="accent5">
                  <a:lumMod val="75000"/>
                </a:schemeClr>
              </a:solidFill>
            </a:endParaRPr>
          </a:p>
          <a:p>
            <a:r>
              <a:rPr lang="en-IN" sz="1200">
                <a:solidFill>
                  <a:schemeClr val="accent5">
                    <a:lumMod val="75000"/>
                  </a:schemeClr>
                </a:solidFill>
              </a:rPr>
              <a:t>       &lt;</a:t>
            </a:r>
            <a:r>
              <a:rPr lang="en-IN" sz="1200" err="1">
                <a:solidFill>
                  <a:schemeClr val="accent5">
                    <a:lumMod val="75000"/>
                  </a:schemeClr>
                </a:solidFill>
              </a:rPr>
              <a:t>partitionId</a:t>
            </a:r>
            <a:r>
              <a:rPr lang="en-IN" sz="1200">
                <a:solidFill>
                  <a:schemeClr val="accent5">
                    <a:lumMod val="75000"/>
                  </a:schemeClr>
                </a:solidFill>
              </a:rPr>
              <a:t>, 4&gt; cursor</a:t>
            </a:r>
            <a:br>
              <a:rPr lang="en-IN" sz="1200">
                <a:solidFill>
                  <a:schemeClr val="accent5">
                    <a:lumMod val="75000"/>
                  </a:schemeClr>
                </a:solidFill>
              </a:rPr>
            </a:br>
            <a:r>
              <a:rPr lang="en-IN" sz="1200">
                <a:solidFill>
                  <a:schemeClr val="accent5">
                    <a:lumMod val="75000"/>
                  </a:schemeClr>
                </a:solidFill>
              </a:rPr>
              <a:t>       </a:t>
            </a:r>
            <a:r>
              <a:rPr lang="en-IN" sz="1200" err="1">
                <a:solidFill>
                  <a:schemeClr val="accent5">
                    <a:lumMod val="75000"/>
                  </a:schemeClr>
                </a:solidFill>
              </a:rPr>
              <a:t>cursors.forEach</a:t>
            </a:r>
            <a:r>
              <a:rPr lang="en-IN" sz="1200">
                <a:solidFill>
                  <a:schemeClr val="accent5">
                    <a:lumMod val="75000"/>
                  </a:schemeClr>
                </a:solidFill>
              </a:rPr>
              <a:t>((partition, </a:t>
            </a:r>
            <a:r>
              <a:rPr lang="en-IN" sz="1200" err="1">
                <a:solidFill>
                  <a:schemeClr val="accent5">
                    <a:lumMod val="75000"/>
                  </a:schemeClr>
                </a:solidFill>
              </a:rPr>
              <a:t>messageId</a:t>
            </a:r>
            <a:r>
              <a:rPr lang="en-IN" sz="1200">
                <a:solidFill>
                  <a:schemeClr val="accent5">
                    <a:lumMod val="75000"/>
                  </a:schemeClr>
                </a:solidFill>
              </a:rPr>
              <a:t>) -&gt;   </a:t>
            </a:r>
          </a:p>
          <a:p>
            <a:r>
              <a:rPr lang="en-IN" sz="1200">
                <a:solidFill>
                  <a:schemeClr val="accent5">
                    <a:lumMod val="75000"/>
                  </a:schemeClr>
                </a:solidFill>
              </a:rPr>
              <a:t>                                                </a:t>
            </a:r>
            <a:r>
              <a:rPr lang="en-IN" sz="1200" err="1">
                <a:solidFill>
                  <a:schemeClr val="accent5">
                    <a:lumMod val="75000"/>
                  </a:schemeClr>
                </a:solidFill>
              </a:rPr>
              <a:t>pulsarConsumer.acknowledgeCumulative</a:t>
            </a:r>
            <a:r>
              <a:rPr lang="en-IN" sz="1200">
                <a:solidFill>
                  <a:schemeClr val="accent5">
                    <a:lumMod val="75000"/>
                  </a:schemeClr>
                </a:solidFill>
              </a:rPr>
              <a:t>(</a:t>
            </a:r>
            <a:r>
              <a:rPr lang="en-IN" sz="1200" err="1">
                <a:solidFill>
                  <a:schemeClr val="accent5">
                    <a:lumMod val="75000"/>
                  </a:schemeClr>
                </a:solidFill>
              </a:rPr>
              <a:t>messageId</a:t>
            </a:r>
            <a:r>
              <a:rPr lang="en-IN" sz="1200">
                <a:solidFill>
                  <a:schemeClr val="accent5">
                    <a:lumMod val="75000"/>
                  </a:schemeClr>
                </a:solidFill>
              </a:rPr>
              <a:t>));</a:t>
            </a:r>
            <a:endParaRPr lang="en-US" sz="1200">
              <a:solidFill>
                <a:schemeClr val="accent5">
                  <a:lumMod val="75000"/>
                </a:schemeClr>
              </a:solidFill>
            </a:endParaRPr>
          </a:p>
        </p:txBody>
      </p:sp>
      <p:sp>
        <p:nvSpPr>
          <p:cNvPr id="2" name="Slide Number Placeholder 1">
            <a:extLst>
              <a:ext uri="{FF2B5EF4-FFF2-40B4-BE49-F238E27FC236}">
                <a16:creationId xmlns:a16="http://schemas.microsoft.com/office/drawing/2014/main" id="{71DD8E8C-1805-8D3E-FAE1-2E2B0D67323F}"/>
              </a:ext>
            </a:extLst>
          </p:cNvPr>
          <p:cNvSpPr>
            <a:spLocks noGrp="1"/>
          </p:cNvSpPr>
          <p:nvPr>
            <p:ph type="sldNum" idx="12"/>
          </p:nvPr>
        </p:nvSpPr>
        <p:spPr/>
        <p:txBody>
          <a:bodyPr/>
          <a:lstStyle/>
          <a:p>
            <a:fld id="{00000000-1234-1234-1234-123412341234}" type="slidenum">
              <a:rPr lang="en" smtClean="0"/>
              <a:pPr/>
              <a:t>30</a:t>
            </a:fld>
            <a:endParaRPr lang="en"/>
          </a:p>
        </p:txBody>
      </p:sp>
    </p:spTree>
    <p:extLst>
      <p:ext uri="{BB962C8B-B14F-4D97-AF65-F5344CB8AC3E}">
        <p14:creationId xmlns:p14="http://schemas.microsoft.com/office/powerpoint/2010/main" val="39184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D500A-EB70-5BFF-F499-864506FFE20B}"/>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6" name="Picture 5" descr="A picture containing text&#10;&#10;Description automatically generated">
            <a:extLst>
              <a:ext uri="{FF2B5EF4-FFF2-40B4-BE49-F238E27FC236}">
                <a16:creationId xmlns:a16="http://schemas.microsoft.com/office/drawing/2014/main" id="{08FBD0DC-0381-1CF8-C9F7-008AF2940AEB}"/>
              </a:ext>
            </a:extLst>
          </p:cNvPr>
          <p:cNvPicPr>
            <a:picLocks noChangeAspect="1"/>
          </p:cNvPicPr>
          <p:nvPr/>
        </p:nvPicPr>
        <p:blipFill>
          <a:blip r:embed="rId2"/>
          <a:stretch>
            <a:fillRect/>
          </a:stretch>
        </p:blipFill>
        <p:spPr>
          <a:xfrm>
            <a:off x="1863195" y="1291519"/>
            <a:ext cx="4648200" cy="1066800"/>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47FA115F-5EC0-8C46-4C9E-8538A841B109}"/>
              </a:ext>
            </a:extLst>
          </p:cNvPr>
          <p:cNvPicPr>
            <a:picLocks noChangeAspect="1"/>
          </p:cNvPicPr>
          <p:nvPr/>
        </p:nvPicPr>
        <p:blipFill>
          <a:blip r:embed="rId3"/>
          <a:stretch>
            <a:fillRect/>
          </a:stretch>
        </p:blipFill>
        <p:spPr>
          <a:xfrm>
            <a:off x="419339" y="2569720"/>
            <a:ext cx="1652356" cy="1655570"/>
          </a:xfrm>
          <a:prstGeom prst="rect">
            <a:avLst/>
          </a:prstGeom>
        </p:spPr>
      </p:pic>
      <p:pic>
        <p:nvPicPr>
          <p:cNvPr id="8" name="Picture 7" descr="A picture containing person, person&#10;&#10;Description automatically generated">
            <a:extLst>
              <a:ext uri="{FF2B5EF4-FFF2-40B4-BE49-F238E27FC236}">
                <a16:creationId xmlns:a16="http://schemas.microsoft.com/office/drawing/2014/main" id="{CE97526E-6754-9539-4DF0-315C63976C42}"/>
              </a:ext>
            </a:extLst>
          </p:cNvPr>
          <p:cNvPicPr>
            <a:picLocks noChangeAspect="1"/>
          </p:cNvPicPr>
          <p:nvPr/>
        </p:nvPicPr>
        <p:blipFill>
          <a:blip r:embed="rId4"/>
          <a:stretch>
            <a:fillRect/>
          </a:stretch>
        </p:blipFill>
        <p:spPr>
          <a:xfrm>
            <a:off x="4910497" y="2569719"/>
            <a:ext cx="1570313" cy="1571219"/>
          </a:xfrm>
          <a:prstGeom prst="rect">
            <a:avLst/>
          </a:prstGeom>
        </p:spPr>
      </p:pic>
      <p:sp>
        <p:nvSpPr>
          <p:cNvPr id="9" name="TextBox 8">
            <a:extLst>
              <a:ext uri="{FF2B5EF4-FFF2-40B4-BE49-F238E27FC236}">
                <a16:creationId xmlns:a16="http://schemas.microsoft.com/office/drawing/2014/main" id="{871D9D33-A549-7131-E3E2-9EE8E38C1ED9}"/>
              </a:ext>
            </a:extLst>
          </p:cNvPr>
          <p:cNvSpPr txBox="1"/>
          <p:nvPr/>
        </p:nvSpPr>
        <p:spPr>
          <a:xfrm>
            <a:off x="419339" y="4332108"/>
            <a:ext cx="2393922" cy="338554"/>
          </a:xfrm>
          <a:prstGeom prst="rect">
            <a:avLst/>
          </a:prstGeom>
          <a:noFill/>
        </p:spPr>
        <p:txBody>
          <a:bodyPr wrap="square" rtlCol="0">
            <a:spAutoFit/>
          </a:bodyPr>
          <a:lstStyle/>
          <a:p>
            <a:pPr algn="l"/>
            <a:r>
              <a:rPr lang="en-IN" sz="1600" b="1" i="0" u="none" strike="noStrike" err="1">
                <a:solidFill>
                  <a:srgbClr val="333333"/>
                </a:solidFill>
                <a:effectLst/>
                <a:latin typeface="+mj-lt"/>
              </a:rPr>
              <a:t>Shivji</a:t>
            </a:r>
            <a:r>
              <a:rPr lang="en-IN" sz="1600" b="1" i="0" u="none" strike="noStrike">
                <a:solidFill>
                  <a:srgbClr val="333333"/>
                </a:solidFill>
                <a:effectLst/>
                <a:latin typeface="+mj-lt"/>
              </a:rPr>
              <a:t> Kumar Jha</a:t>
            </a:r>
          </a:p>
        </p:txBody>
      </p:sp>
      <p:sp>
        <p:nvSpPr>
          <p:cNvPr id="10" name="TextBox 9">
            <a:extLst>
              <a:ext uri="{FF2B5EF4-FFF2-40B4-BE49-F238E27FC236}">
                <a16:creationId xmlns:a16="http://schemas.microsoft.com/office/drawing/2014/main" id="{52EF7CFD-2360-69D0-9FD9-357FDB7663A0}"/>
              </a:ext>
            </a:extLst>
          </p:cNvPr>
          <p:cNvSpPr txBox="1"/>
          <p:nvPr/>
        </p:nvSpPr>
        <p:spPr>
          <a:xfrm>
            <a:off x="4716187" y="4290373"/>
            <a:ext cx="2393922" cy="338554"/>
          </a:xfrm>
          <a:prstGeom prst="rect">
            <a:avLst/>
          </a:prstGeom>
          <a:noFill/>
        </p:spPr>
        <p:txBody>
          <a:bodyPr wrap="square" rtlCol="0">
            <a:spAutoFit/>
          </a:bodyPr>
          <a:lstStyle/>
          <a:p>
            <a:pPr algn="l"/>
            <a:r>
              <a:rPr lang="en-IN" sz="1600" b="1" i="0" u="none" strike="noStrike" err="1">
                <a:solidFill>
                  <a:srgbClr val="333333"/>
                </a:solidFill>
                <a:effectLst/>
                <a:latin typeface="+mj-lt"/>
              </a:rPr>
              <a:t>Tarun</a:t>
            </a:r>
            <a:r>
              <a:rPr lang="en-IN" sz="1600" b="1" i="0" u="none" strike="noStrike">
                <a:solidFill>
                  <a:srgbClr val="333333"/>
                </a:solidFill>
                <a:effectLst/>
                <a:latin typeface="+mj-lt"/>
              </a:rPr>
              <a:t> </a:t>
            </a:r>
            <a:r>
              <a:rPr lang="en-IN" sz="1600" b="1" i="0" u="none" strike="noStrike" err="1">
                <a:solidFill>
                  <a:srgbClr val="333333"/>
                </a:solidFill>
                <a:effectLst/>
                <a:latin typeface="+mj-lt"/>
              </a:rPr>
              <a:t>Annapareddy</a:t>
            </a:r>
            <a:endParaRPr lang="en-IN" sz="1600" b="1" i="0" u="none" strike="noStrike">
              <a:solidFill>
                <a:srgbClr val="333333"/>
              </a:solidFill>
              <a:effectLst/>
              <a:latin typeface="+mj-lt"/>
            </a:endParaRPr>
          </a:p>
        </p:txBody>
      </p:sp>
      <p:pic>
        <p:nvPicPr>
          <p:cNvPr id="12" name="Picture 11" descr="Icon&#10;&#10;Description automatically generated">
            <a:extLst>
              <a:ext uri="{FF2B5EF4-FFF2-40B4-BE49-F238E27FC236}">
                <a16:creationId xmlns:a16="http://schemas.microsoft.com/office/drawing/2014/main" id="{E4803B97-805F-78B9-26F4-A3E680CFD035}"/>
              </a:ext>
            </a:extLst>
          </p:cNvPr>
          <p:cNvPicPr>
            <a:picLocks noChangeAspect="1"/>
          </p:cNvPicPr>
          <p:nvPr/>
        </p:nvPicPr>
        <p:blipFill>
          <a:blip r:embed="rId5"/>
          <a:stretch>
            <a:fillRect/>
          </a:stretch>
        </p:blipFill>
        <p:spPr>
          <a:xfrm>
            <a:off x="2119424" y="2752600"/>
            <a:ext cx="349455" cy="338555"/>
          </a:xfrm>
          <a:prstGeom prst="rect">
            <a:avLst/>
          </a:prstGeom>
        </p:spPr>
      </p:pic>
      <p:pic>
        <p:nvPicPr>
          <p:cNvPr id="14" name="Picture 13" descr="Icon&#10;&#10;Description automatically generated">
            <a:extLst>
              <a:ext uri="{FF2B5EF4-FFF2-40B4-BE49-F238E27FC236}">
                <a16:creationId xmlns:a16="http://schemas.microsoft.com/office/drawing/2014/main" id="{32FBEBD7-53F5-FFEA-82BB-902BF9345C30}"/>
              </a:ext>
            </a:extLst>
          </p:cNvPr>
          <p:cNvPicPr>
            <a:picLocks noChangeAspect="1"/>
          </p:cNvPicPr>
          <p:nvPr/>
        </p:nvPicPr>
        <p:blipFill>
          <a:blip r:embed="rId6"/>
          <a:stretch>
            <a:fillRect/>
          </a:stretch>
        </p:blipFill>
        <p:spPr>
          <a:xfrm>
            <a:off x="2176575" y="3126174"/>
            <a:ext cx="247650" cy="247650"/>
          </a:xfrm>
          <a:prstGeom prst="rect">
            <a:avLst/>
          </a:prstGeom>
        </p:spPr>
      </p:pic>
      <p:pic>
        <p:nvPicPr>
          <p:cNvPr id="16" name="Picture 15" descr="Icon&#10;&#10;Description automatically generated">
            <a:extLst>
              <a:ext uri="{FF2B5EF4-FFF2-40B4-BE49-F238E27FC236}">
                <a16:creationId xmlns:a16="http://schemas.microsoft.com/office/drawing/2014/main" id="{2B0FBB12-5658-483B-0C35-0346344F60D0}"/>
              </a:ext>
            </a:extLst>
          </p:cNvPr>
          <p:cNvPicPr>
            <a:picLocks noChangeAspect="1"/>
          </p:cNvPicPr>
          <p:nvPr/>
        </p:nvPicPr>
        <p:blipFill>
          <a:blip r:embed="rId7"/>
          <a:stretch>
            <a:fillRect/>
          </a:stretch>
        </p:blipFill>
        <p:spPr>
          <a:xfrm>
            <a:off x="2123971" y="3444026"/>
            <a:ext cx="300254" cy="338554"/>
          </a:xfrm>
          <a:prstGeom prst="rect">
            <a:avLst/>
          </a:prstGeom>
        </p:spPr>
      </p:pic>
      <p:sp>
        <p:nvSpPr>
          <p:cNvPr id="19" name="TextBox 18">
            <a:extLst>
              <a:ext uri="{FF2B5EF4-FFF2-40B4-BE49-F238E27FC236}">
                <a16:creationId xmlns:a16="http://schemas.microsoft.com/office/drawing/2014/main" id="{855F098D-CF34-1544-FDFE-847B8E802D2C}"/>
              </a:ext>
            </a:extLst>
          </p:cNvPr>
          <p:cNvSpPr txBox="1"/>
          <p:nvPr/>
        </p:nvSpPr>
        <p:spPr>
          <a:xfrm>
            <a:off x="2354374" y="3480642"/>
            <a:ext cx="1074421" cy="307777"/>
          </a:xfrm>
          <a:prstGeom prst="rect">
            <a:avLst/>
          </a:prstGeom>
          <a:noFill/>
        </p:spPr>
        <p:txBody>
          <a:bodyPr wrap="square" rtlCol="0">
            <a:spAutoFit/>
          </a:bodyPr>
          <a:lstStyle/>
          <a:p>
            <a:r>
              <a:rPr lang="en-US"/>
              <a:t>shiv4289</a:t>
            </a:r>
          </a:p>
        </p:txBody>
      </p:sp>
      <p:sp>
        <p:nvSpPr>
          <p:cNvPr id="20" name="TextBox 19">
            <a:extLst>
              <a:ext uri="{FF2B5EF4-FFF2-40B4-BE49-F238E27FC236}">
                <a16:creationId xmlns:a16="http://schemas.microsoft.com/office/drawing/2014/main" id="{181C97B7-179D-A430-BEBF-89A5B6CC681A}"/>
              </a:ext>
            </a:extLst>
          </p:cNvPr>
          <p:cNvSpPr txBox="1"/>
          <p:nvPr/>
        </p:nvSpPr>
        <p:spPr>
          <a:xfrm>
            <a:off x="2365934" y="3130410"/>
            <a:ext cx="1074421" cy="307777"/>
          </a:xfrm>
          <a:prstGeom prst="rect">
            <a:avLst/>
          </a:prstGeom>
          <a:noFill/>
        </p:spPr>
        <p:txBody>
          <a:bodyPr wrap="square" rtlCol="0">
            <a:spAutoFit/>
          </a:bodyPr>
          <a:lstStyle/>
          <a:p>
            <a:r>
              <a:rPr lang="en-US"/>
              <a:t>in/</a:t>
            </a:r>
            <a:r>
              <a:rPr lang="en-US" err="1"/>
              <a:t>shivjijha</a:t>
            </a:r>
            <a:endParaRPr lang="en-US"/>
          </a:p>
        </p:txBody>
      </p:sp>
      <p:sp>
        <p:nvSpPr>
          <p:cNvPr id="21" name="TextBox 20">
            <a:extLst>
              <a:ext uri="{FF2B5EF4-FFF2-40B4-BE49-F238E27FC236}">
                <a16:creationId xmlns:a16="http://schemas.microsoft.com/office/drawing/2014/main" id="{7556FE02-3F43-5EE8-D5B5-0AF4BBEAF3D1}"/>
              </a:ext>
            </a:extLst>
          </p:cNvPr>
          <p:cNvSpPr txBox="1"/>
          <p:nvPr/>
        </p:nvSpPr>
        <p:spPr>
          <a:xfrm>
            <a:off x="2362023" y="2776551"/>
            <a:ext cx="1074421" cy="307777"/>
          </a:xfrm>
          <a:prstGeom prst="rect">
            <a:avLst/>
          </a:prstGeom>
          <a:noFill/>
        </p:spPr>
        <p:txBody>
          <a:bodyPr wrap="square" rtlCol="0">
            <a:spAutoFit/>
          </a:bodyPr>
          <a:lstStyle/>
          <a:p>
            <a:r>
              <a:rPr lang="en-US"/>
              <a:t>@</a:t>
            </a:r>
            <a:r>
              <a:rPr lang="en-US" err="1"/>
              <a:t>shivjiJha</a:t>
            </a:r>
            <a:endParaRPr lang="en-US"/>
          </a:p>
        </p:txBody>
      </p:sp>
      <p:pic>
        <p:nvPicPr>
          <p:cNvPr id="22" name="Picture 21" descr="Icon&#10;&#10;Description automatically generated">
            <a:extLst>
              <a:ext uri="{FF2B5EF4-FFF2-40B4-BE49-F238E27FC236}">
                <a16:creationId xmlns:a16="http://schemas.microsoft.com/office/drawing/2014/main" id="{9D72B6CE-0D7F-1138-0218-CE688914BD1E}"/>
              </a:ext>
            </a:extLst>
          </p:cNvPr>
          <p:cNvPicPr>
            <a:picLocks noChangeAspect="1"/>
          </p:cNvPicPr>
          <p:nvPr/>
        </p:nvPicPr>
        <p:blipFill>
          <a:blip r:embed="rId6"/>
          <a:stretch>
            <a:fillRect/>
          </a:stretch>
        </p:blipFill>
        <p:spPr>
          <a:xfrm>
            <a:off x="6569505" y="2682789"/>
            <a:ext cx="247650" cy="247650"/>
          </a:xfrm>
          <a:prstGeom prst="rect">
            <a:avLst/>
          </a:prstGeom>
        </p:spPr>
      </p:pic>
      <p:sp>
        <p:nvSpPr>
          <p:cNvPr id="23" name="TextBox 22">
            <a:extLst>
              <a:ext uri="{FF2B5EF4-FFF2-40B4-BE49-F238E27FC236}">
                <a16:creationId xmlns:a16="http://schemas.microsoft.com/office/drawing/2014/main" id="{9291F944-E6A8-F192-65F1-99928B76B345}"/>
              </a:ext>
            </a:extLst>
          </p:cNvPr>
          <p:cNvSpPr txBox="1"/>
          <p:nvPr/>
        </p:nvSpPr>
        <p:spPr>
          <a:xfrm>
            <a:off x="6807951" y="2679528"/>
            <a:ext cx="2832510" cy="276999"/>
          </a:xfrm>
          <a:prstGeom prst="rect">
            <a:avLst/>
          </a:prstGeom>
          <a:noFill/>
        </p:spPr>
        <p:txBody>
          <a:bodyPr wrap="square" rtlCol="0">
            <a:spAutoFit/>
          </a:bodyPr>
          <a:lstStyle/>
          <a:p>
            <a:r>
              <a:rPr lang="en-IN" sz="1200" b="0" i="0">
                <a:effectLst/>
                <a:latin typeface="-apple-system"/>
              </a:rPr>
              <a:t>in/tarun-annapareddy-b9835611b</a:t>
            </a:r>
            <a:endParaRPr lang="en-US" sz="1200"/>
          </a:p>
        </p:txBody>
      </p:sp>
      <p:pic>
        <p:nvPicPr>
          <p:cNvPr id="25" name="Picture 24" descr="Icon&#10;&#10;Description automatically generated">
            <a:extLst>
              <a:ext uri="{FF2B5EF4-FFF2-40B4-BE49-F238E27FC236}">
                <a16:creationId xmlns:a16="http://schemas.microsoft.com/office/drawing/2014/main" id="{7D47670C-E377-B136-8442-3FABB18CDDFE}"/>
              </a:ext>
            </a:extLst>
          </p:cNvPr>
          <p:cNvPicPr>
            <a:picLocks noChangeAspect="1"/>
          </p:cNvPicPr>
          <p:nvPr/>
        </p:nvPicPr>
        <p:blipFill>
          <a:blip r:embed="rId8"/>
          <a:stretch>
            <a:fillRect/>
          </a:stretch>
        </p:blipFill>
        <p:spPr>
          <a:xfrm>
            <a:off x="6569505" y="3084327"/>
            <a:ext cx="252018" cy="192087"/>
          </a:xfrm>
          <a:prstGeom prst="rect">
            <a:avLst/>
          </a:prstGeom>
        </p:spPr>
      </p:pic>
      <p:sp>
        <p:nvSpPr>
          <p:cNvPr id="26" name="TextBox 25">
            <a:extLst>
              <a:ext uri="{FF2B5EF4-FFF2-40B4-BE49-F238E27FC236}">
                <a16:creationId xmlns:a16="http://schemas.microsoft.com/office/drawing/2014/main" id="{09845D95-2446-A6B4-B44B-33CC583EF1E9}"/>
              </a:ext>
            </a:extLst>
          </p:cNvPr>
          <p:cNvSpPr txBox="1"/>
          <p:nvPr/>
        </p:nvSpPr>
        <p:spPr>
          <a:xfrm>
            <a:off x="6830811" y="3026481"/>
            <a:ext cx="2090551" cy="307777"/>
          </a:xfrm>
          <a:prstGeom prst="rect">
            <a:avLst/>
          </a:prstGeom>
          <a:noFill/>
        </p:spPr>
        <p:txBody>
          <a:bodyPr wrap="square" rtlCol="0">
            <a:spAutoFit/>
          </a:bodyPr>
          <a:lstStyle/>
          <a:p>
            <a:r>
              <a:rPr lang="en-US"/>
              <a:t>tarunannapareddy1997</a:t>
            </a:r>
          </a:p>
        </p:txBody>
      </p:sp>
      <p:pic>
        <p:nvPicPr>
          <p:cNvPr id="27" name="Picture 26" descr="Icon&#10;&#10;Description automatically generated">
            <a:extLst>
              <a:ext uri="{FF2B5EF4-FFF2-40B4-BE49-F238E27FC236}">
                <a16:creationId xmlns:a16="http://schemas.microsoft.com/office/drawing/2014/main" id="{53ACF9F2-6DD9-F8EB-B1D4-F9EB5820DBB5}"/>
              </a:ext>
            </a:extLst>
          </p:cNvPr>
          <p:cNvPicPr>
            <a:picLocks noChangeAspect="1"/>
          </p:cNvPicPr>
          <p:nvPr/>
        </p:nvPicPr>
        <p:blipFill>
          <a:blip r:embed="rId8"/>
          <a:stretch>
            <a:fillRect/>
          </a:stretch>
        </p:blipFill>
        <p:spPr>
          <a:xfrm>
            <a:off x="2148089" y="3862337"/>
            <a:ext cx="252018" cy="192087"/>
          </a:xfrm>
          <a:prstGeom prst="rect">
            <a:avLst/>
          </a:prstGeom>
        </p:spPr>
      </p:pic>
      <p:sp>
        <p:nvSpPr>
          <p:cNvPr id="28" name="TextBox 27">
            <a:extLst>
              <a:ext uri="{FF2B5EF4-FFF2-40B4-BE49-F238E27FC236}">
                <a16:creationId xmlns:a16="http://schemas.microsoft.com/office/drawing/2014/main" id="{61407FDC-871A-C223-5C94-BAFEDC5D84F8}"/>
              </a:ext>
            </a:extLst>
          </p:cNvPr>
          <p:cNvSpPr txBox="1"/>
          <p:nvPr/>
        </p:nvSpPr>
        <p:spPr>
          <a:xfrm>
            <a:off x="2383519" y="3830874"/>
            <a:ext cx="2090551" cy="307777"/>
          </a:xfrm>
          <a:prstGeom prst="rect">
            <a:avLst/>
          </a:prstGeom>
          <a:noFill/>
        </p:spPr>
        <p:txBody>
          <a:bodyPr wrap="square" rtlCol="0">
            <a:spAutoFit/>
          </a:bodyPr>
          <a:lstStyle/>
          <a:p>
            <a:r>
              <a:rPr lang="en-IN" b="0" i="0">
                <a:solidFill>
                  <a:srgbClr val="222222"/>
                </a:solidFill>
                <a:effectLst/>
                <a:latin typeface="Google Sans"/>
              </a:rPr>
              <a:t>shiv4289</a:t>
            </a:r>
            <a:endParaRPr lang="en-US"/>
          </a:p>
        </p:txBody>
      </p:sp>
    </p:spTree>
    <p:extLst>
      <p:ext uri="{BB962C8B-B14F-4D97-AF65-F5344CB8AC3E}">
        <p14:creationId xmlns:p14="http://schemas.microsoft.com/office/powerpoint/2010/main" val="3452825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sp>
        <p:nvSpPr>
          <p:cNvPr id="3" name="Title 2">
            <a:extLst>
              <a:ext uri="{FF2B5EF4-FFF2-40B4-BE49-F238E27FC236}">
                <a16:creationId xmlns:a16="http://schemas.microsoft.com/office/drawing/2014/main" id="{54B0C02B-CD0B-1482-A9C8-93D58FD5A9E8}"/>
              </a:ext>
            </a:extLst>
          </p:cNvPr>
          <p:cNvSpPr>
            <a:spLocks noGrp="1"/>
          </p:cNvSpPr>
          <p:nvPr>
            <p:ph type="title"/>
          </p:nvPr>
        </p:nvSpPr>
        <p:spPr>
          <a:xfrm>
            <a:off x="283422" y="670483"/>
            <a:ext cx="8398668" cy="572700"/>
          </a:xfrm>
        </p:spPr>
        <p:txBody>
          <a:bodyPr>
            <a:normAutofit fontScale="90000"/>
          </a:bodyPr>
          <a:lstStyle/>
          <a:p>
            <a:r>
              <a:rPr lang="en-US"/>
              <a:t>Exactly-Once Processing with Flink-Pulsar Connector</a:t>
            </a:r>
          </a:p>
        </p:txBody>
      </p:sp>
      <p:pic>
        <p:nvPicPr>
          <p:cNvPr id="13" name="Picture 12">
            <a:extLst>
              <a:ext uri="{FF2B5EF4-FFF2-40B4-BE49-F238E27FC236}">
                <a16:creationId xmlns:a16="http://schemas.microsoft.com/office/drawing/2014/main" id="{66945C12-D05C-EAE8-1393-83F84DD79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17" y="1987817"/>
            <a:ext cx="1049697" cy="5727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a:extLst>
              <a:ext uri="{FF2B5EF4-FFF2-40B4-BE49-F238E27FC236}">
                <a16:creationId xmlns:a16="http://schemas.microsoft.com/office/drawing/2014/main" id="{73A944E1-3C07-993A-B713-9E7940A9E2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45" y="1944273"/>
            <a:ext cx="1148398" cy="65694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4BF67F92-6E3C-49D5-A386-1EFD4618FDC8}"/>
              </a:ext>
            </a:extLst>
          </p:cNvPr>
          <p:cNvCxnSpPr>
            <a:stCxn id="13" idx="3"/>
            <a:endCxn id="15" idx="1"/>
          </p:cNvCxnSpPr>
          <p:nvPr/>
        </p:nvCxnSpPr>
        <p:spPr>
          <a:xfrm flipV="1">
            <a:off x="1513114" y="2272744"/>
            <a:ext cx="887231" cy="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11340B11-3D1D-0203-EF19-F2F3FB28171E}"/>
              </a:ext>
            </a:extLst>
          </p:cNvPr>
          <p:cNvSpPr/>
          <p:nvPr/>
        </p:nvSpPr>
        <p:spPr>
          <a:xfrm>
            <a:off x="1863121" y="1958036"/>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a:t>
            </a:r>
          </a:p>
        </p:txBody>
      </p:sp>
      <p:cxnSp>
        <p:nvCxnSpPr>
          <p:cNvPr id="30" name="Straight Arrow Connector 29">
            <a:extLst>
              <a:ext uri="{FF2B5EF4-FFF2-40B4-BE49-F238E27FC236}">
                <a16:creationId xmlns:a16="http://schemas.microsoft.com/office/drawing/2014/main" id="{89C8C0C6-0E11-1AB9-95BC-22F0E1F08281}"/>
              </a:ext>
            </a:extLst>
          </p:cNvPr>
          <p:cNvCxnSpPr/>
          <p:nvPr/>
        </p:nvCxnSpPr>
        <p:spPr>
          <a:xfrm flipH="1">
            <a:off x="1513114" y="2460179"/>
            <a:ext cx="887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CD9B63-EE43-BF8F-9613-2BE68C29531A}"/>
              </a:ext>
            </a:extLst>
          </p:cNvPr>
          <p:cNvSpPr txBox="1"/>
          <p:nvPr/>
        </p:nvSpPr>
        <p:spPr>
          <a:xfrm>
            <a:off x="1737350" y="2460179"/>
            <a:ext cx="625974" cy="307777"/>
          </a:xfrm>
          <a:prstGeom prst="rect">
            <a:avLst/>
          </a:prstGeom>
          <a:noFill/>
        </p:spPr>
        <p:txBody>
          <a:bodyPr wrap="square" rtlCol="0">
            <a:spAutoFit/>
          </a:bodyPr>
          <a:lstStyle/>
          <a:p>
            <a:r>
              <a:rPr lang="en-US"/>
              <a:t>Ack</a:t>
            </a:r>
          </a:p>
        </p:txBody>
      </p:sp>
      <p:sp>
        <p:nvSpPr>
          <p:cNvPr id="33" name="TextBox 32">
            <a:extLst>
              <a:ext uri="{FF2B5EF4-FFF2-40B4-BE49-F238E27FC236}">
                <a16:creationId xmlns:a16="http://schemas.microsoft.com/office/drawing/2014/main" id="{18455255-AE9A-7833-2D70-CA4E9D449172}"/>
              </a:ext>
            </a:extLst>
          </p:cNvPr>
          <p:cNvSpPr txBox="1"/>
          <p:nvPr/>
        </p:nvSpPr>
        <p:spPr>
          <a:xfrm>
            <a:off x="956322" y="3169083"/>
            <a:ext cx="2188029" cy="307777"/>
          </a:xfrm>
          <a:prstGeom prst="rect">
            <a:avLst/>
          </a:prstGeom>
          <a:noFill/>
        </p:spPr>
        <p:txBody>
          <a:bodyPr wrap="square" rtlCol="0">
            <a:spAutoFit/>
          </a:bodyPr>
          <a:lstStyle/>
          <a:p>
            <a:r>
              <a:rPr lang="en-US">
                <a:solidFill>
                  <a:srgbClr val="00B050"/>
                </a:solidFill>
              </a:rPr>
              <a:t>At Most Once Processing</a:t>
            </a:r>
          </a:p>
        </p:txBody>
      </p:sp>
      <p:pic>
        <p:nvPicPr>
          <p:cNvPr id="51" name="Picture 50" descr="Shape, rectangle&#10;&#10;Description automatically generated">
            <a:extLst>
              <a:ext uri="{FF2B5EF4-FFF2-40B4-BE49-F238E27FC236}">
                <a16:creationId xmlns:a16="http://schemas.microsoft.com/office/drawing/2014/main" id="{F2F47CE9-7377-341E-2F7D-4A5FE70CD16E}"/>
              </a:ext>
            </a:extLst>
          </p:cNvPr>
          <p:cNvPicPr>
            <a:picLocks noChangeAspect="1"/>
          </p:cNvPicPr>
          <p:nvPr/>
        </p:nvPicPr>
        <p:blipFill>
          <a:blip r:embed="rId5"/>
          <a:stretch>
            <a:fillRect/>
          </a:stretch>
        </p:blipFill>
        <p:spPr>
          <a:xfrm>
            <a:off x="5651895" y="1625051"/>
            <a:ext cx="2090306" cy="630964"/>
          </a:xfrm>
          <a:prstGeom prst="rect">
            <a:avLst/>
          </a:prstGeom>
        </p:spPr>
      </p:pic>
      <p:sp>
        <p:nvSpPr>
          <p:cNvPr id="52" name="Rounded Rectangle 51">
            <a:extLst>
              <a:ext uri="{FF2B5EF4-FFF2-40B4-BE49-F238E27FC236}">
                <a16:creationId xmlns:a16="http://schemas.microsoft.com/office/drawing/2014/main" id="{3FA390B7-3D1F-61B2-71D5-9E6246754CF1}"/>
              </a:ext>
            </a:extLst>
          </p:cNvPr>
          <p:cNvSpPr/>
          <p:nvPr/>
        </p:nvSpPr>
        <p:spPr>
          <a:xfrm>
            <a:off x="7136502" y="1811838"/>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4</a:t>
            </a:r>
          </a:p>
        </p:txBody>
      </p:sp>
      <p:sp>
        <p:nvSpPr>
          <p:cNvPr id="54" name="Rounded Rectangle 53">
            <a:extLst>
              <a:ext uri="{FF2B5EF4-FFF2-40B4-BE49-F238E27FC236}">
                <a16:creationId xmlns:a16="http://schemas.microsoft.com/office/drawing/2014/main" id="{6B2D15CF-DBD9-B876-FA4A-9310B5A5195B}"/>
              </a:ext>
            </a:extLst>
          </p:cNvPr>
          <p:cNvSpPr/>
          <p:nvPr/>
        </p:nvSpPr>
        <p:spPr>
          <a:xfrm>
            <a:off x="6509832" y="1821016"/>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5</a:t>
            </a:r>
          </a:p>
        </p:txBody>
      </p:sp>
      <p:sp>
        <p:nvSpPr>
          <p:cNvPr id="55" name="Rounded Rectangle 54">
            <a:extLst>
              <a:ext uri="{FF2B5EF4-FFF2-40B4-BE49-F238E27FC236}">
                <a16:creationId xmlns:a16="http://schemas.microsoft.com/office/drawing/2014/main" id="{1A7669D5-CC92-0EEC-CB01-47CC4227EBD7}"/>
              </a:ext>
            </a:extLst>
          </p:cNvPr>
          <p:cNvSpPr/>
          <p:nvPr/>
        </p:nvSpPr>
        <p:spPr>
          <a:xfrm flipH="1">
            <a:off x="6933808" y="1708751"/>
            <a:ext cx="75416" cy="48035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ightning Bolt 55">
            <a:extLst>
              <a:ext uri="{FF2B5EF4-FFF2-40B4-BE49-F238E27FC236}">
                <a16:creationId xmlns:a16="http://schemas.microsoft.com/office/drawing/2014/main" id="{FA5FBBBE-2F7B-719C-A544-A6425F960207}"/>
              </a:ext>
            </a:extLst>
          </p:cNvPr>
          <p:cNvSpPr/>
          <p:nvPr/>
        </p:nvSpPr>
        <p:spPr>
          <a:xfrm>
            <a:off x="5899457" y="1711627"/>
            <a:ext cx="525397" cy="499255"/>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DF29BE18-349E-42A3-8C5D-3BAA06D839B5}"/>
              </a:ext>
            </a:extLst>
          </p:cNvPr>
          <p:cNvSpPr/>
          <p:nvPr/>
        </p:nvSpPr>
        <p:spPr>
          <a:xfrm>
            <a:off x="7429224" y="1811837"/>
            <a:ext cx="187216" cy="25739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3</a:t>
            </a:r>
          </a:p>
        </p:txBody>
      </p:sp>
      <p:sp>
        <p:nvSpPr>
          <p:cNvPr id="11264" name="TextBox 11263">
            <a:extLst>
              <a:ext uri="{FF2B5EF4-FFF2-40B4-BE49-F238E27FC236}">
                <a16:creationId xmlns:a16="http://schemas.microsoft.com/office/drawing/2014/main" id="{B85E77E7-4439-F65C-A91E-C56163356565}"/>
              </a:ext>
            </a:extLst>
          </p:cNvPr>
          <p:cNvSpPr txBox="1"/>
          <p:nvPr/>
        </p:nvSpPr>
        <p:spPr>
          <a:xfrm>
            <a:off x="4572000" y="2430419"/>
            <a:ext cx="4572000" cy="738664"/>
          </a:xfrm>
          <a:prstGeom prst="rect">
            <a:avLst/>
          </a:prstGeom>
          <a:noFill/>
        </p:spPr>
        <p:txBody>
          <a:bodyPr wrap="square">
            <a:spAutoFit/>
          </a:bodyPr>
          <a:lstStyle/>
          <a:p>
            <a:pPr marL="285750" indent="-285750">
              <a:buFont typeface="Wingdings" pitchFamily="2" charset="2"/>
              <a:buChar char="Ø"/>
            </a:pPr>
            <a:r>
              <a:rPr lang="en-US">
                <a:solidFill>
                  <a:srgbClr val="C00000"/>
                </a:solidFill>
              </a:rPr>
              <a:t>Transactional Sinks</a:t>
            </a:r>
          </a:p>
          <a:p>
            <a:pPr marL="285750" indent="-285750">
              <a:buFont typeface="Wingdings" pitchFamily="2" charset="2"/>
              <a:buChar char="Ø"/>
            </a:pPr>
            <a:r>
              <a:rPr lang="en-US">
                <a:solidFill>
                  <a:srgbClr val="C00000"/>
                </a:solidFill>
              </a:rPr>
              <a:t>Idempotent system</a:t>
            </a:r>
          </a:p>
          <a:p>
            <a:pPr marL="285750" indent="-285750">
              <a:buFont typeface="Wingdings" pitchFamily="2" charset="2"/>
              <a:buChar char="Ø"/>
            </a:pPr>
            <a:r>
              <a:rPr lang="en-US">
                <a:solidFill>
                  <a:srgbClr val="C00000"/>
                </a:solidFill>
              </a:rPr>
              <a:t>Checkpoint Barrier Alignment</a:t>
            </a:r>
          </a:p>
        </p:txBody>
      </p:sp>
      <p:sp>
        <p:nvSpPr>
          <p:cNvPr id="11265" name="TextBox 11264">
            <a:extLst>
              <a:ext uri="{FF2B5EF4-FFF2-40B4-BE49-F238E27FC236}">
                <a16:creationId xmlns:a16="http://schemas.microsoft.com/office/drawing/2014/main" id="{88927FD3-46F2-BF8D-8BD8-EB81D585E444}"/>
              </a:ext>
            </a:extLst>
          </p:cNvPr>
          <p:cNvSpPr txBox="1"/>
          <p:nvPr/>
        </p:nvSpPr>
        <p:spPr>
          <a:xfrm>
            <a:off x="5407557" y="3114049"/>
            <a:ext cx="3127918" cy="307777"/>
          </a:xfrm>
          <a:prstGeom prst="rect">
            <a:avLst/>
          </a:prstGeom>
          <a:noFill/>
        </p:spPr>
        <p:txBody>
          <a:bodyPr wrap="square" rtlCol="0">
            <a:spAutoFit/>
          </a:bodyPr>
          <a:lstStyle/>
          <a:p>
            <a:r>
              <a:rPr lang="en-US">
                <a:solidFill>
                  <a:srgbClr val="00B050"/>
                </a:solidFill>
              </a:rPr>
              <a:t>Exactly Once End-to-End Processing</a:t>
            </a:r>
          </a:p>
        </p:txBody>
      </p:sp>
      <p:sp>
        <p:nvSpPr>
          <p:cNvPr id="2" name="Slide Number Placeholder 1">
            <a:extLst>
              <a:ext uri="{FF2B5EF4-FFF2-40B4-BE49-F238E27FC236}">
                <a16:creationId xmlns:a16="http://schemas.microsoft.com/office/drawing/2014/main" id="{762147C5-7C8B-E992-D539-BA789144CD90}"/>
              </a:ext>
            </a:extLst>
          </p:cNvPr>
          <p:cNvSpPr>
            <a:spLocks noGrp="1"/>
          </p:cNvSpPr>
          <p:nvPr>
            <p:ph type="sldNum" idx="12"/>
          </p:nvPr>
        </p:nvSpPr>
        <p:spPr/>
        <p:txBody>
          <a:bodyPr/>
          <a:lstStyle/>
          <a:p>
            <a:fld id="{00000000-1234-1234-1234-123412341234}" type="slidenum">
              <a:rPr lang="en" smtClean="0"/>
              <a:pPr/>
              <a:t>32</a:t>
            </a:fld>
            <a:endParaRPr lang="en"/>
          </a:p>
        </p:txBody>
      </p:sp>
    </p:spTree>
    <p:extLst>
      <p:ext uri="{BB962C8B-B14F-4D97-AF65-F5344CB8AC3E}">
        <p14:creationId xmlns:p14="http://schemas.microsoft.com/office/powerpoint/2010/main" val="66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p:bldP spid="33" grpId="0"/>
      <p:bldP spid="52" grpId="0" animBg="1"/>
      <p:bldP spid="54" grpId="0" animBg="1"/>
      <p:bldP spid="55" grpId="0" animBg="1"/>
      <p:bldP spid="56" grpId="0" animBg="1"/>
      <p:bldP spid="57" grpId="0" animBg="1"/>
      <p:bldP spid="1126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311699" y="785875"/>
            <a:ext cx="6300973" cy="526091"/>
          </a:xfrm>
          <a:prstGeom prst="rect">
            <a:avLst/>
          </a:prstGeom>
        </p:spPr>
        <p:txBody>
          <a:bodyPr spcFirstLastPara="1" wrap="square" lIns="91425" tIns="91425" rIns="91425" bIns="91425" anchor="ctr" anchorCtr="0">
            <a:normAutofit fontScale="90000"/>
          </a:bodyPr>
          <a:lstStyle/>
          <a:p>
            <a:r>
              <a:rPr lang="en-US"/>
              <a:t>Word Count with Apache </a:t>
            </a:r>
            <a:r>
              <a:rPr lang="en-US" err="1"/>
              <a:t>Flink</a:t>
            </a:r>
            <a:r>
              <a:rPr lang="en-US"/>
              <a:t>- Pulsar </a:t>
            </a:r>
            <a:endParaRPr/>
          </a:p>
        </p:txBody>
      </p:sp>
      <p:sp>
        <p:nvSpPr>
          <p:cNvPr id="14" name="TextBox 13">
            <a:extLst>
              <a:ext uri="{FF2B5EF4-FFF2-40B4-BE49-F238E27FC236}">
                <a16:creationId xmlns:a16="http://schemas.microsoft.com/office/drawing/2014/main" id="{97A6E8FF-2975-8D31-35BA-F799B243D3BB}"/>
              </a:ext>
            </a:extLst>
          </p:cNvPr>
          <p:cNvSpPr txBox="1"/>
          <p:nvPr/>
        </p:nvSpPr>
        <p:spPr>
          <a:xfrm>
            <a:off x="386132" y="1444918"/>
            <a:ext cx="3352841" cy="1354217"/>
          </a:xfrm>
          <a:prstGeom prst="rect">
            <a:avLst/>
          </a:prstGeom>
          <a:noFill/>
        </p:spPr>
        <p:txBody>
          <a:bodyPr wrap="square" rtlCol="0">
            <a:spAutoFit/>
          </a:bodyPr>
          <a:lstStyle/>
          <a:p>
            <a:r>
              <a:rPr lang="en-IN"/>
              <a:t>env. </a:t>
            </a:r>
            <a:r>
              <a:rPr lang="en-IN" err="1">
                <a:solidFill>
                  <a:srgbClr val="008080"/>
                </a:solidFill>
              </a:rPr>
              <a:t>addSource</a:t>
            </a:r>
            <a:r>
              <a:rPr lang="en-IN" b="1"/>
              <a:t>(</a:t>
            </a:r>
            <a:r>
              <a:rPr lang="en-IN" err="1"/>
              <a:t>pulsarSource</a:t>
            </a:r>
            <a:r>
              <a:rPr lang="en-IN" b="1"/>
              <a:t>)</a:t>
            </a:r>
          </a:p>
          <a:p>
            <a:pPr lvl="8"/>
            <a:r>
              <a:rPr lang="en-IN"/>
              <a:t>      . </a:t>
            </a:r>
            <a:r>
              <a:rPr lang="en-IN">
                <a:solidFill>
                  <a:srgbClr val="008080"/>
                </a:solidFill>
              </a:rPr>
              <a:t>map</a:t>
            </a:r>
            <a:r>
              <a:rPr lang="en-IN" b="1"/>
              <a:t>(</a:t>
            </a:r>
            <a:r>
              <a:rPr lang="en-IN"/>
              <a:t>word-&gt; new Tuple2</a:t>
            </a:r>
            <a:r>
              <a:rPr lang="en-IN" b="1"/>
              <a:t>(</a:t>
            </a:r>
            <a:r>
              <a:rPr lang="en-IN"/>
              <a:t>word,1</a:t>
            </a:r>
            <a:r>
              <a:rPr lang="en-IN" b="1"/>
              <a:t>))</a:t>
            </a:r>
          </a:p>
          <a:p>
            <a:pPr lvl="8"/>
            <a:r>
              <a:rPr lang="en-IN"/>
              <a:t>      . </a:t>
            </a:r>
            <a:r>
              <a:rPr lang="en-IN" err="1">
                <a:solidFill>
                  <a:srgbClr val="008080"/>
                </a:solidFill>
              </a:rPr>
              <a:t>keyBy</a:t>
            </a:r>
            <a:r>
              <a:rPr lang="en-IN" b="1"/>
              <a:t>(</a:t>
            </a:r>
            <a:r>
              <a:rPr lang="en-IN"/>
              <a:t>r-&gt; r.f0</a:t>
            </a:r>
            <a:r>
              <a:rPr lang="en-IN" b="1"/>
              <a:t>)</a:t>
            </a:r>
          </a:p>
          <a:p>
            <a:pPr lvl="8"/>
            <a:r>
              <a:rPr lang="en-IN"/>
              <a:t>      . </a:t>
            </a:r>
            <a:r>
              <a:rPr lang="en-IN">
                <a:solidFill>
                  <a:srgbClr val="008080"/>
                </a:solidFill>
              </a:rPr>
              <a:t>sum</a:t>
            </a:r>
            <a:r>
              <a:rPr lang="en-IN" b="1"/>
              <a:t>(</a:t>
            </a:r>
            <a:r>
              <a:rPr lang="en-IN"/>
              <a:t>1</a:t>
            </a:r>
            <a:r>
              <a:rPr lang="en-IN" b="1"/>
              <a:t>)</a:t>
            </a:r>
          </a:p>
          <a:p>
            <a:pPr lvl="8"/>
            <a:r>
              <a:rPr lang="en-IN"/>
              <a:t>      .</a:t>
            </a:r>
            <a:r>
              <a:rPr lang="en-IN">
                <a:solidFill>
                  <a:srgbClr val="008080"/>
                </a:solidFill>
              </a:rPr>
              <a:t> print</a:t>
            </a:r>
            <a:r>
              <a:rPr lang="en-IN" b="1">
                <a:solidFill>
                  <a:schemeClr val="tx1">
                    <a:lumMod val="95000"/>
                    <a:lumOff val="5000"/>
                  </a:schemeClr>
                </a:solidFill>
              </a:rPr>
              <a:t>()</a:t>
            </a:r>
          </a:p>
          <a:p>
            <a:pPr lvl="8"/>
            <a:endParaRPr lang="en-IN" sz="1200"/>
          </a:p>
        </p:txBody>
      </p:sp>
      <p:pic>
        <p:nvPicPr>
          <p:cNvPr id="7" name="Picture 6" descr="Diagram&#10;&#10;Description automatically generated">
            <a:extLst>
              <a:ext uri="{FF2B5EF4-FFF2-40B4-BE49-F238E27FC236}">
                <a16:creationId xmlns:a16="http://schemas.microsoft.com/office/drawing/2014/main" id="{B368DDDF-5473-D80E-2981-79650C113520}"/>
              </a:ext>
            </a:extLst>
          </p:cNvPr>
          <p:cNvPicPr>
            <a:picLocks noChangeAspect="1"/>
          </p:cNvPicPr>
          <p:nvPr/>
        </p:nvPicPr>
        <p:blipFill>
          <a:blip r:embed="rId3"/>
          <a:stretch>
            <a:fillRect/>
          </a:stretch>
        </p:blipFill>
        <p:spPr>
          <a:xfrm>
            <a:off x="3738973" y="1444918"/>
            <a:ext cx="4813300" cy="1126832"/>
          </a:xfrm>
          <a:prstGeom prst="rect">
            <a:avLst/>
          </a:prstGeom>
        </p:spPr>
      </p:pic>
      <p:pic>
        <p:nvPicPr>
          <p:cNvPr id="11" name="Picture 10" descr="Diagram&#10;&#10;Description automatically generated">
            <a:extLst>
              <a:ext uri="{FF2B5EF4-FFF2-40B4-BE49-F238E27FC236}">
                <a16:creationId xmlns:a16="http://schemas.microsoft.com/office/drawing/2014/main" id="{5F232356-D68D-4B95-5219-D2E4CAE7AA8C}"/>
              </a:ext>
            </a:extLst>
          </p:cNvPr>
          <p:cNvPicPr>
            <a:picLocks noChangeAspect="1"/>
          </p:cNvPicPr>
          <p:nvPr/>
        </p:nvPicPr>
        <p:blipFill>
          <a:blip r:embed="rId4"/>
          <a:stretch>
            <a:fillRect/>
          </a:stretch>
        </p:blipFill>
        <p:spPr>
          <a:xfrm>
            <a:off x="3738974" y="2711303"/>
            <a:ext cx="4813300" cy="1871331"/>
          </a:xfrm>
          <a:prstGeom prst="rect">
            <a:avLst/>
          </a:prstGeom>
        </p:spPr>
      </p:pic>
      <p:sp>
        <p:nvSpPr>
          <p:cNvPr id="12" name="TextBox 11">
            <a:extLst>
              <a:ext uri="{FF2B5EF4-FFF2-40B4-BE49-F238E27FC236}">
                <a16:creationId xmlns:a16="http://schemas.microsoft.com/office/drawing/2014/main" id="{0C21349C-D4BC-29C5-5D53-8F7F630AC0F0}"/>
              </a:ext>
            </a:extLst>
          </p:cNvPr>
          <p:cNvSpPr txBox="1"/>
          <p:nvPr/>
        </p:nvSpPr>
        <p:spPr>
          <a:xfrm>
            <a:off x="386132" y="3018662"/>
            <a:ext cx="3352841" cy="1323439"/>
          </a:xfrm>
          <a:prstGeom prst="rect">
            <a:avLst/>
          </a:prstGeom>
          <a:noFill/>
        </p:spPr>
        <p:txBody>
          <a:bodyPr wrap="square" rtlCol="0">
            <a:spAutoFit/>
          </a:bodyPr>
          <a:lstStyle/>
          <a:p>
            <a:pPr marL="171446" lvl="8" indent="-171446">
              <a:buFont typeface="Wingdings" pitchFamily="2" charset="2"/>
              <a:buChar char="Ø"/>
            </a:pPr>
            <a:r>
              <a:rPr lang="en-IN" sz="1600"/>
              <a:t>Operator Parallelism</a:t>
            </a:r>
          </a:p>
          <a:p>
            <a:pPr marL="171446" lvl="8" indent="-171446">
              <a:buFont typeface="Wingdings" pitchFamily="2" charset="2"/>
              <a:buChar char="Ø"/>
            </a:pPr>
            <a:r>
              <a:rPr lang="en-IN" sz="1600"/>
              <a:t>Network Shuffle</a:t>
            </a:r>
          </a:p>
          <a:p>
            <a:pPr marL="171446" lvl="8" indent="-171446">
              <a:buFont typeface="Wingdings" pitchFamily="2" charset="2"/>
              <a:buChar char="Ø"/>
            </a:pPr>
            <a:r>
              <a:rPr lang="en-IN" sz="1600"/>
              <a:t>Operator Chaining</a:t>
            </a:r>
          </a:p>
          <a:p>
            <a:pPr marL="171446" lvl="8" indent="-171446">
              <a:buFont typeface="Wingdings" pitchFamily="2" charset="2"/>
              <a:buChar char="Ø"/>
            </a:pPr>
            <a:r>
              <a:rPr lang="en-IN" sz="1600"/>
              <a:t>In memory Map/ </a:t>
            </a:r>
            <a:r>
              <a:rPr lang="en-IN" sz="1600" err="1"/>
              <a:t>RocksDB</a:t>
            </a:r>
            <a:endParaRPr lang="en-IN" sz="1600"/>
          </a:p>
          <a:p>
            <a:pPr marL="171446" lvl="8" indent="-171446">
              <a:buFont typeface="Wingdings" pitchFamily="2" charset="2"/>
              <a:buChar char="Ø"/>
            </a:pPr>
            <a:endParaRPr lang="en-IN" sz="1600"/>
          </a:p>
        </p:txBody>
      </p:sp>
      <p:sp>
        <p:nvSpPr>
          <p:cNvPr id="13" name="TextBox 12">
            <a:extLst>
              <a:ext uri="{FF2B5EF4-FFF2-40B4-BE49-F238E27FC236}">
                <a16:creationId xmlns:a16="http://schemas.microsoft.com/office/drawing/2014/main" id="{6FED2D7C-4158-7066-31DB-5842A38D2931}"/>
              </a:ext>
            </a:extLst>
          </p:cNvPr>
          <p:cNvSpPr txBox="1"/>
          <p:nvPr/>
        </p:nvSpPr>
        <p:spPr>
          <a:xfrm>
            <a:off x="5167424" y="4657061"/>
            <a:ext cx="3976576" cy="307777"/>
          </a:xfrm>
          <a:prstGeom prst="rect">
            <a:avLst/>
          </a:prstGeom>
          <a:noFill/>
        </p:spPr>
        <p:txBody>
          <a:bodyPr wrap="square" rtlCol="0">
            <a:spAutoFit/>
          </a:bodyPr>
          <a:lstStyle/>
          <a:p>
            <a:r>
              <a:rPr lang="en-US">
                <a:solidFill>
                  <a:srgbClr val="00B0F0"/>
                </a:solidFill>
              </a:rPr>
              <a:t>https://</a:t>
            </a:r>
            <a:r>
              <a:rPr lang="en-US" err="1">
                <a:solidFill>
                  <a:srgbClr val="00B0F0"/>
                </a:solidFill>
              </a:rPr>
              <a:t>community.alibabacloud.com</a:t>
            </a:r>
            <a:r>
              <a:rPr lang="en-US">
                <a:solidFill>
                  <a:srgbClr val="00B0F0"/>
                </a:solidFill>
              </a:rPr>
              <a:t>/series/116</a:t>
            </a:r>
          </a:p>
        </p:txBody>
      </p:sp>
      <p:sp>
        <p:nvSpPr>
          <p:cNvPr id="2" name="Slide Number Placeholder 1">
            <a:extLst>
              <a:ext uri="{FF2B5EF4-FFF2-40B4-BE49-F238E27FC236}">
                <a16:creationId xmlns:a16="http://schemas.microsoft.com/office/drawing/2014/main" id="{0FD97B4E-433A-8131-EBB7-34B2E34DBEC5}"/>
              </a:ext>
            </a:extLst>
          </p:cNvPr>
          <p:cNvSpPr>
            <a:spLocks noGrp="1"/>
          </p:cNvSpPr>
          <p:nvPr>
            <p:ph type="sldNum" idx="12"/>
          </p:nvPr>
        </p:nvSpPr>
        <p:spPr/>
        <p:txBody>
          <a:bodyPr/>
          <a:lstStyle/>
          <a:p>
            <a:fld id="{00000000-1234-1234-1234-123412341234}" type="slidenum">
              <a:rPr lang="en" smtClean="0"/>
              <a:pPr/>
              <a:t>33</a:t>
            </a:fld>
            <a:endParaRPr lang="en"/>
          </a:p>
        </p:txBody>
      </p:sp>
    </p:spTree>
    <p:extLst>
      <p:ext uri="{BB962C8B-B14F-4D97-AF65-F5344CB8AC3E}">
        <p14:creationId xmlns:p14="http://schemas.microsoft.com/office/powerpoint/2010/main" val="17854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DB521A-AFB7-3B05-B005-CCF4312D8524}"/>
              </a:ext>
            </a:extLst>
          </p:cNvPr>
          <p:cNvSpPr>
            <a:spLocks noGrp="1"/>
          </p:cNvSpPr>
          <p:nvPr>
            <p:ph type="sldNum" idx="12"/>
          </p:nvPr>
        </p:nvSpPr>
        <p:spPr/>
        <p:txBody>
          <a:bodyPr/>
          <a:lstStyle/>
          <a:p>
            <a:fld id="{00000000-1234-1234-1234-123412341234}" type="slidenum">
              <a:rPr lang="en" smtClean="0"/>
              <a:pPr/>
              <a:t>4</a:t>
            </a:fld>
            <a:endParaRPr lang="en"/>
          </a:p>
        </p:txBody>
      </p:sp>
      <p:sp>
        <p:nvSpPr>
          <p:cNvPr id="3" name="Title 2">
            <a:extLst>
              <a:ext uri="{FF2B5EF4-FFF2-40B4-BE49-F238E27FC236}">
                <a16:creationId xmlns:a16="http://schemas.microsoft.com/office/drawing/2014/main" id="{691370C1-303C-7D3A-19CC-08D7C522E309}"/>
              </a:ext>
            </a:extLst>
          </p:cNvPr>
          <p:cNvSpPr>
            <a:spLocks noGrp="1"/>
          </p:cNvSpPr>
          <p:nvPr>
            <p:ph type="title"/>
          </p:nvPr>
        </p:nvSpPr>
        <p:spPr/>
        <p:txBody>
          <a:bodyPr>
            <a:normAutofit fontScale="90000"/>
          </a:bodyPr>
          <a:lstStyle/>
          <a:p>
            <a:r>
              <a:rPr lang="en-US"/>
              <a:t>What do we do?</a:t>
            </a:r>
          </a:p>
        </p:txBody>
      </p:sp>
      <p:sp>
        <p:nvSpPr>
          <p:cNvPr id="5" name="Subtitle 4">
            <a:extLst>
              <a:ext uri="{FF2B5EF4-FFF2-40B4-BE49-F238E27FC236}">
                <a16:creationId xmlns:a16="http://schemas.microsoft.com/office/drawing/2014/main" id="{8E9F31AA-0502-E5A5-98B9-6B4AB8CAE916}"/>
              </a:ext>
            </a:extLst>
          </p:cNvPr>
          <p:cNvSpPr>
            <a:spLocks noGrp="1"/>
          </p:cNvSpPr>
          <p:nvPr>
            <p:ph type="subTitle" idx="1"/>
          </p:nvPr>
        </p:nvSpPr>
        <p:spPr>
          <a:xfrm>
            <a:off x="3892858" y="1437617"/>
            <a:ext cx="4681684" cy="3422400"/>
          </a:xfrm>
        </p:spPr>
        <p:txBody>
          <a:bodyPr/>
          <a:lstStyle/>
          <a:p>
            <a:pPr>
              <a:buFont typeface="Wingdings" pitchFamily="2" charset="2"/>
              <a:buChar char="Ø"/>
            </a:pPr>
            <a:r>
              <a:rPr lang="en-IN" sz="1400" b="0" i="0" dirty="0">
                <a:solidFill>
                  <a:schemeClr val="tx1"/>
                </a:solidFill>
                <a:effectLst/>
                <a:latin typeface="+mn-lt"/>
              </a:rPr>
              <a:t>Nutanix unifies public cloud simplicity with private cloud performance and security</a:t>
            </a:r>
          </a:p>
          <a:p>
            <a:pPr>
              <a:buFont typeface="Wingdings" pitchFamily="2" charset="2"/>
              <a:buChar char="Ø"/>
            </a:pPr>
            <a:r>
              <a:rPr lang="en-IN" sz="1400" b="0" i="0" dirty="0">
                <a:solidFill>
                  <a:schemeClr val="tx1"/>
                </a:solidFill>
                <a:effectLst/>
                <a:latin typeface="+mn-lt"/>
              </a:rPr>
              <a:t>Whether on-premises or hybrid, we’ll ensure business continuity through centralized management, one-click operations</a:t>
            </a:r>
          </a:p>
          <a:p>
            <a:pPr>
              <a:buFont typeface="Wingdings" pitchFamily="2" charset="2"/>
              <a:buChar char="Ø"/>
            </a:pPr>
            <a:r>
              <a:rPr lang="en-IN" sz="1400" dirty="0">
                <a:solidFill>
                  <a:schemeClr val="tx1"/>
                </a:solidFill>
                <a:latin typeface="+mn-lt"/>
              </a:rPr>
              <a:t>More than 20,000 leading companies trust Nutanix</a:t>
            </a:r>
            <a:endParaRPr lang="en-IN" sz="1400" b="0" i="0" dirty="0">
              <a:solidFill>
                <a:schemeClr val="tx1"/>
              </a:solidFill>
              <a:effectLst/>
              <a:latin typeface="+mn-lt"/>
            </a:endParaRPr>
          </a:p>
        </p:txBody>
      </p:sp>
      <p:pic>
        <p:nvPicPr>
          <p:cNvPr id="11" name="Picture 10" descr="A picture containing text, clipart&#10;&#10;Description automatically generated">
            <a:extLst>
              <a:ext uri="{FF2B5EF4-FFF2-40B4-BE49-F238E27FC236}">
                <a16:creationId xmlns:a16="http://schemas.microsoft.com/office/drawing/2014/main" id="{16050806-DADE-C0DE-B365-B1257F2AB68F}"/>
              </a:ext>
            </a:extLst>
          </p:cNvPr>
          <p:cNvPicPr>
            <a:picLocks noChangeAspect="1"/>
          </p:cNvPicPr>
          <p:nvPr/>
        </p:nvPicPr>
        <p:blipFill>
          <a:blip r:embed="rId2"/>
          <a:stretch>
            <a:fillRect/>
          </a:stretch>
        </p:blipFill>
        <p:spPr>
          <a:xfrm>
            <a:off x="792390" y="1766025"/>
            <a:ext cx="2480310" cy="730930"/>
          </a:xfrm>
          <a:prstGeom prst="rect">
            <a:avLst/>
          </a:prstGeom>
        </p:spPr>
      </p:pic>
      <p:pic>
        <p:nvPicPr>
          <p:cNvPr id="13" name="Picture 12" descr="Logo, company name&#10;&#10;Description automatically generated">
            <a:extLst>
              <a:ext uri="{FF2B5EF4-FFF2-40B4-BE49-F238E27FC236}">
                <a16:creationId xmlns:a16="http://schemas.microsoft.com/office/drawing/2014/main" id="{E093CD06-8A1B-25CF-3DD4-B3A08FD22C46}"/>
              </a:ext>
            </a:extLst>
          </p:cNvPr>
          <p:cNvPicPr>
            <a:picLocks noChangeAspect="1"/>
          </p:cNvPicPr>
          <p:nvPr/>
        </p:nvPicPr>
        <p:blipFill>
          <a:blip r:embed="rId3"/>
          <a:stretch>
            <a:fillRect/>
          </a:stretch>
        </p:blipFill>
        <p:spPr>
          <a:xfrm>
            <a:off x="4455658" y="3240315"/>
            <a:ext cx="1155700" cy="977900"/>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6A368103-A674-69E4-1223-7E2F158AEB36}"/>
              </a:ext>
            </a:extLst>
          </p:cNvPr>
          <p:cNvPicPr>
            <a:picLocks noChangeAspect="1"/>
          </p:cNvPicPr>
          <p:nvPr/>
        </p:nvPicPr>
        <p:blipFill>
          <a:blip r:embed="rId4"/>
          <a:stretch>
            <a:fillRect/>
          </a:stretch>
        </p:blipFill>
        <p:spPr>
          <a:xfrm>
            <a:off x="7475992" y="3251745"/>
            <a:ext cx="1155700" cy="966470"/>
          </a:xfrm>
          <a:prstGeom prst="rect">
            <a:avLst/>
          </a:prstGeom>
        </p:spPr>
      </p:pic>
      <p:pic>
        <p:nvPicPr>
          <p:cNvPr id="17" name="Picture 16" descr="Logo, company name&#10;&#10;Description automatically generated">
            <a:extLst>
              <a:ext uri="{FF2B5EF4-FFF2-40B4-BE49-F238E27FC236}">
                <a16:creationId xmlns:a16="http://schemas.microsoft.com/office/drawing/2014/main" id="{A167FD46-4FBF-1027-0BF0-E98AE6BFF43F}"/>
              </a:ext>
            </a:extLst>
          </p:cNvPr>
          <p:cNvPicPr>
            <a:picLocks noChangeAspect="1"/>
          </p:cNvPicPr>
          <p:nvPr/>
        </p:nvPicPr>
        <p:blipFill>
          <a:blip r:embed="rId5"/>
          <a:stretch>
            <a:fillRect/>
          </a:stretch>
        </p:blipFill>
        <p:spPr>
          <a:xfrm>
            <a:off x="5850890" y="3274605"/>
            <a:ext cx="1511300" cy="939800"/>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BB4A32D3-DA49-D451-81B4-F0CB86927CB3}"/>
              </a:ext>
            </a:extLst>
          </p:cNvPr>
          <p:cNvPicPr>
            <a:picLocks noChangeAspect="1"/>
          </p:cNvPicPr>
          <p:nvPr/>
        </p:nvPicPr>
        <p:blipFill>
          <a:blip r:embed="rId6"/>
          <a:stretch>
            <a:fillRect/>
          </a:stretch>
        </p:blipFill>
        <p:spPr>
          <a:xfrm>
            <a:off x="22034" y="3379040"/>
            <a:ext cx="1275269" cy="730930"/>
          </a:xfrm>
          <a:prstGeom prst="rect">
            <a:avLst/>
          </a:prstGeom>
        </p:spPr>
      </p:pic>
      <p:pic>
        <p:nvPicPr>
          <p:cNvPr id="21" name="Picture 20" descr="Icon&#10;&#10;Description automatically generated">
            <a:extLst>
              <a:ext uri="{FF2B5EF4-FFF2-40B4-BE49-F238E27FC236}">
                <a16:creationId xmlns:a16="http://schemas.microsoft.com/office/drawing/2014/main" id="{AEFEB72E-654E-02ED-3A0A-202392A83FC7}"/>
              </a:ext>
            </a:extLst>
          </p:cNvPr>
          <p:cNvPicPr>
            <a:picLocks noChangeAspect="1"/>
          </p:cNvPicPr>
          <p:nvPr/>
        </p:nvPicPr>
        <p:blipFill>
          <a:blip r:embed="rId7"/>
          <a:stretch>
            <a:fillRect/>
          </a:stretch>
        </p:blipFill>
        <p:spPr>
          <a:xfrm>
            <a:off x="1275269" y="3366045"/>
            <a:ext cx="1275269" cy="766784"/>
          </a:xfrm>
          <a:prstGeom prst="rect">
            <a:avLst/>
          </a:prstGeom>
        </p:spPr>
      </p:pic>
      <p:pic>
        <p:nvPicPr>
          <p:cNvPr id="23" name="Picture 22" descr="Logo, company name&#10;&#10;Description automatically generated">
            <a:extLst>
              <a:ext uri="{FF2B5EF4-FFF2-40B4-BE49-F238E27FC236}">
                <a16:creationId xmlns:a16="http://schemas.microsoft.com/office/drawing/2014/main" id="{E1CCD874-C3FD-1C88-2076-E5210E988942}"/>
              </a:ext>
            </a:extLst>
          </p:cNvPr>
          <p:cNvPicPr>
            <a:picLocks noChangeAspect="1"/>
          </p:cNvPicPr>
          <p:nvPr/>
        </p:nvPicPr>
        <p:blipFill>
          <a:blip r:embed="rId8"/>
          <a:stretch>
            <a:fillRect/>
          </a:stretch>
        </p:blipFill>
        <p:spPr>
          <a:xfrm>
            <a:off x="2682203" y="3415915"/>
            <a:ext cx="948263" cy="659763"/>
          </a:xfrm>
          <a:prstGeom prst="rect">
            <a:avLst/>
          </a:prstGeom>
        </p:spPr>
      </p:pic>
      <p:sp>
        <p:nvSpPr>
          <p:cNvPr id="24" name="TextBox 23">
            <a:extLst>
              <a:ext uri="{FF2B5EF4-FFF2-40B4-BE49-F238E27FC236}">
                <a16:creationId xmlns:a16="http://schemas.microsoft.com/office/drawing/2014/main" id="{C0EE92C3-D602-3050-3824-745AB6CCE019}"/>
              </a:ext>
            </a:extLst>
          </p:cNvPr>
          <p:cNvSpPr txBox="1"/>
          <p:nvPr/>
        </p:nvSpPr>
        <p:spPr>
          <a:xfrm>
            <a:off x="1049565" y="2841040"/>
            <a:ext cx="1965960" cy="307777"/>
          </a:xfrm>
          <a:prstGeom prst="rect">
            <a:avLst/>
          </a:prstGeom>
          <a:noFill/>
        </p:spPr>
        <p:txBody>
          <a:bodyPr wrap="square" rtlCol="0">
            <a:spAutoFit/>
          </a:bodyPr>
          <a:lstStyle/>
          <a:p>
            <a:r>
              <a:rPr lang="en-US" b="1"/>
              <a:t>Supported Clouds</a:t>
            </a:r>
          </a:p>
        </p:txBody>
      </p:sp>
      <p:sp>
        <p:nvSpPr>
          <p:cNvPr id="25" name="TextBox 24">
            <a:extLst>
              <a:ext uri="{FF2B5EF4-FFF2-40B4-BE49-F238E27FC236}">
                <a16:creationId xmlns:a16="http://schemas.microsoft.com/office/drawing/2014/main" id="{674AEECB-D7FA-98AA-A0BC-E363F1297AD1}"/>
              </a:ext>
            </a:extLst>
          </p:cNvPr>
          <p:cNvSpPr txBox="1"/>
          <p:nvPr/>
        </p:nvSpPr>
        <p:spPr>
          <a:xfrm>
            <a:off x="6674566" y="4620852"/>
            <a:ext cx="2346593" cy="307777"/>
          </a:xfrm>
          <a:prstGeom prst="rect">
            <a:avLst/>
          </a:prstGeom>
          <a:noFill/>
        </p:spPr>
        <p:txBody>
          <a:bodyPr wrap="square" rtlCol="0">
            <a:spAutoFit/>
          </a:bodyPr>
          <a:lstStyle/>
          <a:p>
            <a:r>
              <a:rPr lang="en-IN" b="0" i="0" u="none" strike="noStrike" dirty="0">
                <a:effectLst/>
                <a:latin typeface="Slack-Lato"/>
                <a:hlinkClick r:id="rId9"/>
              </a:rPr>
              <a:t>https://www.nutanix.com/</a:t>
            </a:r>
            <a:endParaRPr lang="en-US" dirty="0"/>
          </a:p>
        </p:txBody>
      </p:sp>
    </p:spTree>
    <p:extLst>
      <p:ext uri="{BB962C8B-B14F-4D97-AF65-F5344CB8AC3E}">
        <p14:creationId xmlns:p14="http://schemas.microsoft.com/office/powerpoint/2010/main" val="1578205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751879"/>
            <a:ext cx="8520600" cy="572700"/>
          </a:xfrm>
          <a:prstGeom prst="rect">
            <a:avLst/>
          </a:prstGeom>
        </p:spPr>
        <p:txBody>
          <a:bodyPr spcFirstLastPara="1" wrap="square" lIns="91425" tIns="91425" rIns="91425" bIns="91425" anchor="ctr" anchorCtr="0">
            <a:normAutofit fontScale="90000"/>
          </a:bodyPr>
          <a:lstStyle/>
          <a:p>
            <a:r>
              <a:rPr lang="en-US"/>
              <a:t>Agenda</a:t>
            </a:r>
            <a:endParaRPr/>
          </a:p>
        </p:txBody>
      </p:sp>
      <p:sp>
        <p:nvSpPr>
          <p:cNvPr id="49" name="Google Shape;49;p9"/>
          <p:cNvSpPr txBox="1">
            <a:spLocks noGrp="1"/>
          </p:cNvSpPr>
          <p:nvPr>
            <p:ph type="subTitle" idx="1"/>
          </p:nvPr>
        </p:nvSpPr>
        <p:spPr>
          <a:xfrm>
            <a:off x="311700" y="1528453"/>
            <a:ext cx="8320200" cy="3234900"/>
          </a:xfrm>
          <a:prstGeom prst="rect">
            <a:avLst/>
          </a:prstGeom>
        </p:spPr>
        <p:txBody>
          <a:bodyPr spcFirstLastPara="1" wrap="square" lIns="91425" tIns="91425" rIns="91425" bIns="91425" anchor="t" anchorCtr="0">
            <a:normAutofit/>
          </a:bodyPr>
          <a:lstStyle/>
          <a:p>
            <a:pPr marL="285744" indent="-285744">
              <a:spcAft>
                <a:spcPts val="1200"/>
              </a:spcAft>
              <a:buFont typeface="Wingdings" pitchFamily="2" charset="2"/>
              <a:buChar char="Ø"/>
            </a:pPr>
            <a:r>
              <a:rPr lang="en-US"/>
              <a:t>Need for Hybrid-Cloud and Multi-Cloud</a:t>
            </a:r>
          </a:p>
          <a:p>
            <a:pPr marL="285744" indent="-285744">
              <a:spcAft>
                <a:spcPts val="1200"/>
              </a:spcAft>
              <a:buFont typeface="Wingdings" pitchFamily="2" charset="2"/>
              <a:buChar char="Ø"/>
            </a:pPr>
            <a:r>
              <a:rPr lang="en-US"/>
              <a:t>Challenges with Multi-Cloud and Need for Single plane of view</a:t>
            </a:r>
          </a:p>
          <a:p>
            <a:pPr marL="285744" indent="-285744">
              <a:spcAft>
                <a:spcPts val="1200"/>
              </a:spcAft>
              <a:buFont typeface="Wingdings" pitchFamily="2" charset="2"/>
              <a:buChar char="Ø"/>
            </a:pPr>
            <a:r>
              <a:rPr lang="en-US"/>
              <a:t>Architecture overview</a:t>
            </a:r>
          </a:p>
          <a:p>
            <a:pPr marL="285744" indent="-285744">
              <a:spcAft>
                <a:spcPts val="1200"/>
              </a:spcAft>
              <a:buFont typeface="Wingdings" pitchFamily="2" charset="2"/>
              <a:buChar char="Ø"/>
            </a:pPr>
            <a:r>
              <a:rPr lang="en-US"/>
              <a:t>Apache Flink-Pulsar Connector</a:t>
            </a:r>
          </a:p>
          <a:p>
            <a:pPr marL="285744" indent="-285744">
              <a:spcAft>
                <a:spcPts val="1200"/>
              </a:spcAft>
              <a:buFont typeface="Wingdings" pitchFamily="2" charset="2"/>
              <a:buChar char="Ø"/>
            </a:pPr>
            <a:r>
              <a:rPr lang="en-US"/>
              <a:t>Key Features of Apache Pulsar</a:t>
            </a:r>
          </a:p>
          <a:p>
            <a:pPr marL="285744" indent="-285744">
              <a:spcAft>
                <a:spcPts val="1200"/>
              </a:spcAft>
              <a:buFont typeface="Wingdings" pitchFamily="2" charset="2"/>
              <a:buChar char="Ø"/>
            </a:pPr>
            <a:r>
              <a:rPr lang="en-US"/>
              <a:t>Challenges we faced in the production</a:t>
            </a:r>
          </a:p>
          <a:p>
            <a:pPr marL="285744" indent="-285744">
              <a:spcAft>
                <a:spcPts val="1200"/>
              </a:spcAft>
              <a:buFont typeface="Wingdings" pitchFamily="2" charset="2"/>
              <a:buChar char="Ø"/>
            </a:pPr>
            <a:endParaRPr/>
          </a:p>
        </p:txBody>
      </p:sp>
      <p:sp>
        <p:nvSpPr>
          <p:cNvPr id="2" name="Slide Number Placeholder 1">
            <a:extLst>
              <a:ext uri="{FF2B5EF4-FFF2-40B4-BE49-F238E27FC236}">
                <a16:creationId xmlns:a16="http://schemas.microsoft.com/office/drawing/2014/main" id="{E103BCAB-5F34-D68E-B047-EA3C82F6D438}"/>
              </a:ext>
            </a:extLst>
          </p:cNvPr>
          <p:cNvSpPr>
            <a:spLocks noGrp="1"/>
          </p:cNvSpPr>
          <p:nvPr>
            <p:ph type="sldNum" idx="12"/>
          </p:nvPr>
        </p:nvSpPr>
        <p:spPr/>
        <p:txBody>
          <a:bodyPr/>
          <a:lstStyle/>
          <a:p>
            <a:fld id="{00000000-1234-1234-1234-123412341234}" type="slidenum">
              <a:rPr lang="en" smtClean="0"/>
              <a:pPr/>
              <a:t>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3074" name="Picture 2">
            <a:extLst>
              <a:ext uri="{FF2B5EF4-FFF2-40B4-BE49-F238E27FC236}">
                <a16:creationId xmlns:a16="http://schemas.microsoft.com/office/drawing/2014/main" id="{84F9FAEB-1CA3-5134-7D16-BFD602602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084" y="829343"/>
            <a:ext cx="4005117" cy="3910335"/>
          </a:xfrm>
          <a:prstGeom prst="rect">
            <a:avLst/>
          </a:prstGeom>
          <a:noFill/>
          <a:extLst>
            <a:ext uri="{909E8E84-426E-40DD-AFC4-6F175D3DCCD1}">
              <a14:hiddenFill xmlns:a14="http://schemas.microsoft.com/office/drawing/2010/main">
                <a:solidFill>
                  <a:srgbClr val="FFFFFF"/>
                </a:solidFill>
              </a14:hiddenFill>
            </a:ext>
          </a:extLst>
        </p:spPr>
      </p:pic>
      <p:sp>
        <p:nvSpPr>
          <p:cNvPr id="48" name="Google Shape;48;p9"/>
          <p:cNvSpPr txBox="1">
            <a:spLocks noGrp="1"/>
          </p:cNvSpPr>
          <p:nvPr>
            <p:ph type="title"/>
          </p:nvPr>
        </p:nvSpPr>
        <p:spPr>
          <a:xfrm>
            <a:off x="311700" y="751879"/>
            <a:ext cx="8520600" cy="572700"/>
          </a:xfrm>
          <a:prstGeom prst="rect">
            <a:avLst/>
          </a:prstGeom>
        </p:spPr>
        <p:txBody>
          <a:bodyPr spcFirstLastPara="1" wrap="square" lIns="91425" tIns="91425" rIns="91425" bIns="91425" anchor="ctr" anchorCtr="0">
            <a:normAutofit fontScale="90000"/>
          </a:bodyPr>
          <a:lstStyle/>
          <a:p>
            <a:r>
              <a:rPr lang="en-US"/>
              <a:t>On-Premises Infrastructure</a:t>
            </a:r>
          </a:p>
        </p:txBody>
      </p:sp>
      <p:pic>
        <p:nvPicPr>
          <p:cNvPr id="5" name="Graphic 4" descr="City outline">
            <a:extLst>
              <a:ext uri="{FF2B5EF4-FFF2-40B4-BE49-F238E27FC236}">
                <a16:creationId xmlns:a16="http://schemas.microsoft.com/office/drawing/2014/main" id="{119C4474-7FD0-693F-5B4C-A5519F3273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280" y="2571750"/>
            <a:ext cx="914400" cy="914400"/>
          </a:xfrm>
          <a:prstGeom prst="rect">
            <a:avLst/>
          </a:prstGeom>
        </p:spPr>
      </p:pic>
      <p:pic>
        <p:nvPicPr>
          <p:cNvPr id="9" name="Picture 8" descr="Diagram&#10;&#10;Description automatically generated">
            <a:extLst>
              <a:ext uri="{FF2B5EF4-FFF2-40B4-BE49-F238E27FC236}">
                <a16:creationId xmlns:a16="http://schemas.microsoft.com/office/drawing/2014/main" id="{6DB85D59-606C-117D-3F24-AFE076B9A757}"/>
              </a:ext>
            </a:extLst>
          </p:cNvPr>
          <p:cNvPicPr>
            <a:picLocks noChangeAspect="1"/>
          </p:cNvPicPr>
          <p:nvPr/>
        </p:nvPicPr>
        <p:blipFill>
          <a:blip r:embed="rId7"/>
          <a:stretch>
            <a:fillRect/>
          </a:stretch>
        </p:blipFill>
        <p:spPr>
          <a:xfrm>
            <a:off x="1575839" y="1928441"/>
            <a:ext cx="2364472" cy="2216067"/>
          </a:xfrm>
          <a:prstGeom prst="rect">
            <a:avLst/>
          </a:prstGeom>
        </p:spPr>
      </p:pic>
      <p:sp>
        <p:nvSpPr>
          <p:cNvPr id="11" name="TextBox 10">
            <a:extLst>
              <a:ext uri="{FF2B5EF4-FFF2-40B4-BE49-F238E27FC236}">
                <a16:creationId xmlns:a16="http://schemas.microsoft.com/office/drawing/2014/main" id="{321D7C94-79E0-976A-8419-4A8C60905192}"/>
              </a:ext>
            </a:extLst>
          </p:cNvPr>
          <p:cNvSpPr txBox="1"/>
          <p:nvPr/>
        </p:nvSpPr>
        <p:spPr>
          <a:xfrm>
            <a:off x="4160521" y="1584179"/>
            <a:ext cx="4983479" cy="1477328"/>
          </a:xfrm>
          <a:prstGeom prst="rect">
            <a:avLst/>
          </a:prstGeom>
          <a:noFill/>
        </p:spPr>
        <p:txBody>
          <a:bodyPr wrap="square" rtlCol="0">
            <a:spAutoFit/>
          </a:bodyPr>
          <a:lstStyle/>
          <a:p>
            <a:endParaRPr lang="en-US" sz="1800" dirty="0"/>
          </a:p>
          <a:p>
            <a:pPr marL="285744" indent="-285744">
              <a:buFont typeface="Wingdings" pitchFamily="2" charset="2"/>
              <a:buChar char="Ø"/>
            </a:pPr>
            <a:r>
              <a:rPr lang="en-US" sz="1800" dirty="0"/>
              <a:t>More control over the resources</a:t>
            </a:r>
          </a:p>
          <a:p>
            <a:pPr marL="285744" indent="-285744">
              <a:buFont typeface="Wingdings" pitchFamily="2" charset="2"/>
              <a:buChar char="Ø"/>
            </a:pPr>
            <a:r>
              <a:rPr lang="en-US" sz="1800" dirty="0"/>
              <a:t>Predictable Server usage</a:t>
            </a:r>
          </a:p>
          <a:p>
            <a:pPr marL="285744" indent="-285744">
              <a:buFont typeface="Wingdings" pitchFamily="2" charset="2"/>
              <a:buChar char="Ø"/>
            </a:pPr>
            <a:r>
              <a:rPr lang="en-US" sz="1800" dirty="0"/>
              <a:t>Reduced costs</a:t>
            </a:r>
          </a:p>
          <a:p>
            <a:pPr marL="285744" indent="-285744">
              <a:buFont typeface="Wingdings" pitchFamily="2" charset="2"/>
              <a:buChar char="Ø"/>
            </a:pPr>
            <a:r>
              <a:rPr lang="en-US" sz="1800" dirty="0"/>
              <a:t>Data Security</a:t>
            </a:r>
          </a:p>
        </p:txBody>
      </p:sp>
      <p:sp>
        <p:nvSpPr>
          <p:cNvPr id="2" name="Slide Number Placeholder 1">
            <a:extLst>
              <a:ext uri="{FF2B5EF4-FFF2-40B4-BE49-F238E27FC236}">
                <a16:creationId xmlns:a16="http://schemas.microsoft.com/office/drawing/2014/main" id="{179225D5-4B27-7BB3-7438-60F2FA5F4E7C}"/>
              </a:ext>
            </a:extLst>
          </p:cNvPr>
          <p:cNvSpPr>
            <a:spLocks noGrp="1"/>
          </p:cNvSpPr>
          <p:nvPr>
            <p:ph type="sldNum" idx="12"/>
          </p:nvPr>
        </p:nvSpPr>
        <p:spPr/>
        <p:txBody>
          <a:bodyPr/>
          <a:lstStyle/>
          <a:p>
            <a:fld id="{00000000-1234-1234-1234-123412341234}" type="slidenum">
              <a:rPr lang="en" smtClean="0"/>
              <a:pPr/>
              <a:t>6</a:t>
            </a:fld>
            <a:endParaRPr lang="en"/>
          </a:p>
        </p:txBody>
      </p:sp>
    </p:spTree>
    <p:extLst>
      <p:ext uri="{BB962C8B-B14F-4D97-AF65-F5344CB8AC3E}">
        <p14:creationId xmlns:p14="http://schemas.microsoft.com/office/powerpoint/2010/main" val="298169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11700" y="751879"/>
            <a:ext cx="8520600" cy="572700"/>
          </a:xfrm>
          <a:prstGeom prst="rect">
            <a:avLst/>
          </a:prstGeom>
        </p:spPr>
        <p:txBody>
          <a:bodyPr spcFirstLastPara="1" wrap="square" lIns="91425" tIns="91425" rIns="91425" bIns="91425" anchor="ctr" anchorCtr="0">
            <a:normAutofit fontScale="90000"/>
          </a:bodyPr>
          <a:lstStyle/>
          <a:p>
            <a:r>
              <a:rPr lang="en-US"/>
              <a:t>Public Cloud</a:t>
            </a:r>
          </a:p>
        </p:txBody>
      </p:sp>
      <p:pic>
        <p:nvPicPr>
          <p:cNvPr id="5" name="Graphic 4" descr="City outline">
            <a:extLst>
              <a:ext uri="{FF2B5EF4-FFF2-40B4-BE49-F238E27FC236}">
                <a16:creationId xmlns:a16="http://schemas.microsoft.com/office/drawing/2014/main" id="{119C4474-7FD0-693F-5B4C-A5519F3273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6228" y="2440861"/>
            <a:ext cx="914400" cy="914400"/>
          </a:xfrm>
          <a:prstGeom prst="rect">
            <a:avLst/>
          </a:prstGeom>
        </p:spPr>
      </p:pic>
      <p:sp>
        <p:nvSpPr>
          <p:cNvPr id="11" name="TextBox 10">
            <a:extLst>
              <a:ext uri="{FF2B5EF4-FFF2-40B4-BE49-F238E27FC236}">
                <a16:creationId xmlns:a16="http://schemas.microsoft.com/office/drawing/2014/main" id="{321D7C94-79E0-976A-8419-4A8C60905192}"/>
              </a:ext>
            </a:extLst>
          </p:cNvPr>
          <p:cNvSpPr txBox="1"/>
          <p:nvPr/>
        </p:nvSpPr>
        <p:spPr>
          <a:xfrm>
            <a:off x="4628519" y="1884537"/>
            <a:ext cx="4515481" cy="646331"/>
          </a:xfrm>
          <a:prstGeom prst="rect">
            <a:avLst/>
          </a:prstGeom>
          <a:noFill/>
        </p:spPr>
        <p:txBody>
          <a:bodyPr wrap="square" rtlCol="0">
            <a:spAutoFit/>
          </a:bodyPr>
          <a:lstStyle/>
          <a:p>
            <a:pPr marL="285744" indent="-285744">
              <a:buFont typeface="Wingdings" pitchFamily="2" charset="2"/>
              <a:buChar char="Ø"/>
            </a:pPr>
            <a:r>
              <a:rPr lang="en-US" sz="1800"/>
              <a:t>Fast and easy Infrastructure setup</a:t>
            </a:r>
          </a:p>
          <a:p>
            <a:pPr marL="285744" indent="-285744">
              <a:buFont typeface="Wingdings" pitchFamily="2" charset="2"/>
              <a:buChar char="Ø"/>
            </a:pPr>
            <a:r>
              <a:rPr lang="en-US" sz="1800"/>
              <a:t>Pay-As-You-Go Model</a:t>
            </a:r>
          </a:p>
        </p:txBody>
      </p:sp>
      <p:pic>
        <p:nvPicPr>
          <p:cNvPr id="3" name="Picture 2" descr="A picture containing icon&#10;&#10;Description automatically generated">
            <a:extLst>
              <a:ext uri="{FF2B5EF4-FFF2-40B4-BE49-F238E27FC236}">
                <a16:creationId xmlns:a16="http://schemas.microsoft.com/office/drawing/2014/main" id="{39DD36EC-72F5-FFF0-2AA1-01DBECD660F2}"/>
              </a:ext>
            </a:extLst>
          </p:cNvPr>
          <p:cNvPicPr>
            <a:picLocks noChangeAspect="1"/>
          </p:cNvPicPr>
          <p:nvPr/>
        </p:nvPicPr>
        <p:blipFill>
          <a:blip r:embed="rId6"/>
          <a:stretch>
            <a:fillRect/>
          </a:stretch>
        </p:blipFill>
        <p:spPr>
          <a:xfrm>
            <a:off x="2607967" y="1884537"/>
            <a:ext cx="1925387" cy="1995399"/>
          </a:xfrm>
          <a:prstGeom prst="rect">
            <a:avLst/>
          </a:prstGeom>
        </p:spPr>
      </p:pic>
      <p:cxnSp>
        <p:nvCxnSpPr>
          <p:cNvPr id="6" name="Straight Arrow Connector 5">
            <a:extLst>
              <a:ext uri="{FF2B5EF4-FFF2-40B4-BE49-F238E27FC236}">
                <a16:creationId xmlns:a16="http://schemas.microsoft.com/office/drawing/2014/main" id="{8333AEBD-5171-0D1A-E398-B29F9CE10FFE}"/>
              </a:ext>
            </a:extLst>
          </p:cNvPr>
          <p:cNvCxnSpPr>
            <a:stCxn id="5" idx="3"/>
            <a:endCxn id="3" idx="1"/>
          </p:cNvCxnSpPr>
          <p:nvPr/>
        </p:nvCxnSpPr>
        <p:spPr>
          <a:xfrm flipV="1">
            <a:off x="1340628" y="2882236"/>
            <a:ext cx="1267339" cy="15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37B47-F915-E7BD-1CF1-6B847CE2B545}"/>
              </a:ext>
            </a:extLst>
          </p:cNvPr>
          <p:cNvSpPr txBox="1"/>
          <p:nvPr/>
        </p:nvSpPr>
        <p:spPr>
          <a:xfrm>
            <a:off x="1432037" y="2684035"/>
            <a:ext cx="1084520" cy="261610"/>
          </a:xfrm>
          <a:prstGeom prst="rect">
            <a:avLst/>
          </a:prstGeom>
          <a:noFill/>
        </p:spPr>
        <p:txBody>
          <a:bodyPr wrap="square" rtlCol="0">
            <a:spAutoFit/>
          </a:bodyPr>
          <a:lstStyle/>
          <a:p>
            <a:r>
              <a:rPr lang="en-US" sz="1100"/>
              <a:t>Rent Servers </a:t>
            </a:r>
          </a:p>
        </p:txBody>
      </p:sp>
      <p:sp>
        <p:nvSpPr>
          <p:cNvPr id="2" name="Slide Number Placeholder 1">
            <a:extLst>
              <a:ext uri="{FF2B5EF4-FFF2-40B4-BE49-F238E27FC236}">
                <a16:creationId xmlns:a16="http://schemas.microsoft.com/office/drawing/2014/main" id="{D1DB599B-65E9-D4C9-46BD-CDBF078512E6}"/>
              </a:ext>
            </a:extLst>
          </p:cNvPr>
          <p:cNvSpPr>
            <a:spLocks noGrp="1"/>
          </p:cNvSpPr>
          <p:nvPr>
            <p:ph type="sldNum" idx="12"/>
          </p:nvPr>
        </p:nvSpPr>
        <p:spPr/>
        <p:txBody>
          <a:bodyPr/>
          <a:lstStyle/>
          <a:p>
            <a:fld id="{00000000-1234-1234-1234-123412341234}" type="slidenum">
              <a:rPr lang="en" smtClean="0"/>
              <a:pPr/>
              <a:t>7</a:t>
            </a:fld>
            <a:endParaRPr lang="en"/>
          </a:p>
        </p:txBody>
      </p:sp>
    </p:spTree>
    <p:extLst>
      <p:ext uri="{BB962C8B-B14F-4D97-AF65-F5344CB8AC3E}">
        <p14:creationId xmlns:p14="http://schemas.microsoft.com/office/powerpoint/2010/main" val="8496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409119" y="605354"/>
            <a:ext cx="8520600" cy="572700"/>
          </a:xfrm>
          <a:prstGeom prst="rect">
            <a:avLst/>
          </a:prstGeom>
        </p:spPr>
        <p:txBody>
          <a:bodyPr spcFirstLastPara="1" wrap="square" lIns="91425" tIns="91425" rIns="91425" bIns="91425" anchor="ctr" anchorCtr="0">
            <a:normAutofit fontScale="90000"/>
          </a:bodyPr>
          <a:lstStyle/>
          <a:p>
            <a:r>
              <a:rPr lang="en-US"/>
              <a:t>Hybrid Cloud : Cloud Bursting</a:t>
            </a:r>
          </a:p>
        </p:txBody>
      </p:sp>
      <p:pic>
        <p:nvPicPr>
          <p:cNvPr id="5" name="Graphic 4" descr="City outline">
            <a:extLst>
              <a:ext uri="{FF2B5EF4-FFF2-40B4-BE49-F238E27FC236}">
                <a16:creationId xmlns:a16="http://schemas.microsoft.com/office/drawing/2014/main" id="{119C4474-7FD0-693F-5B4C-A5519F3273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4047" y="3729370"/>
            <a:ext cx="1022139" cy="1024003"/>
          </a:xfrm>
          <a:prstGeom prst="rect">
            <a:avLst/>
          </a:prstGeom>
        </p:spPr>
      </p:pic>
      <p:pic>
        <p:nvPicPr>
          <p:cNvPr id="10" name="Picture 9" descr="Diagram&#10;&#10;Description automatically generated">
            <a:extLst>
              <a:ext uri="{FF2B5EF4-FFF2-40B4-BE49-F238E27FC236}">
                <a16:creationId xmlns:a16="http://schemas.microsoft.com/office/drawing/2014/main" id="{F5C346A0-5985-8DF0-57E6-084D123B26FC}"/>
              </a:ext>
            </a:extLst>
          </p:cNvPr>
          <p:cNvPicPr>
            <a:picLocks noChangeAspect="1"/>
          </p:cNvPicPr>
          <p:nvPr/>
        </p:nvPicPr>
        <p:blipFill>
          <a:blip r:embed="rId6"/>
          <a:stretch>
            <a:fillRect/>
          </a:stretch>
        </p:blipFill>
        <p:spPr>
          <a:xfrm>
            <a:off x="1472544" y="1275798"/>
            <a:ext cx="1929875" cy="1621341"/>
          </a:xfrm>
          <a:prstGeom prst="rect">
            <a:avLst/>
          </a:prstGeom>
        </p:spPr>
      </p:pic>
      <p:pic>
        <p:nvPicPr>
          <p:cNvPr id="14" name="Picture 13" descr="A picture containing mirror&#10;&#10;Description automatically generated">
            <a:extLst>
              <a:ext uri="{FF2B5EF4-FFF2-40B4-BE49-F238E27FC236}">
                <a16:creationId xmlns:a16="http://schemas.microsoft.com/office/drawing/2014/main" id="{455476F1-34C7-A06F-6620-4F6D13E1A320}"/>
              </a:ext>
            </a:extLst>
          </p:cNvPr>
          <p:cNvPicPr>
            <a:picLocks noChangeAspect="1"/>
          </p:cNvPicPr>
          <p:nvPr/>
        </p:nvPicPr>
        <p:blipFill>
          <a:blip r:embed="rId7"/>
          <a:stretch>
            <a:fillRect/>
          </a:stretch>
        </p:blipFill>
        <p:spPr>
          <a:xfrm>
            <a:off x="5218400" y="1288287"/>
            <a:ext cx="1723048" cy="1207707"/>
          </a:xfrm>
          <a:prstGeom prst="rect">
            <a:avLst/>
          </a:prstGeom>
        </p:spPr>
      </p:pic>
      <p:cxnSp>
        <p:nvCxnSpPr>
          <p:cNvPr id="16" name="Straight Arrow Connector 15">
            <a:extLst>
              <a:ext uri="{FF2B5EF4-FFF2-40B4-BE49-F238E27FC236}">
                <a16:creationId xmlns:a16="http://schemas.microsoft.com/office/drawing/2014/main" id="{A3192877-B2E3-4840-6054-DF81D24D9D3A}"/>
              </a:ext>
            </a:extLst>
          </p:cNvPr>
          <p:cNvCxnSpPr>
            <a:cxnSpLocks/>
          </p:cNvCxnSpPr>
          <p:nvPr/>
        </p:nvCxnSpPr>
        <p:spPr>
          <a:xfrm flipH="1" flipV="1">
            <a:off x="2494683" y="2897138"/>
            <a:ext cx="1439365" cy="103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B40AEA-C175-1037-1C2E-B5BC7C6CF769}"/>
              </a:ext>
            </a:extLst>
          </p:cNvPr>
          <p:cNvCxnSpPr>
            <a:cxnSpLocks/>
          </p:cNvCxnSpPr>
          <p:nvPr/>
        </p:nvCxnSpPr>
        <p:spPr>
          <a:xfrm flipV="1">
            <a:off x="4768772" y="2638621"/>
            <a:ext cx="1084521" cy="120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D1DFD3-6861-1D08-7872-BA806F27F0F7}"/>
              </a:ext>
            </a:extLst>
          </p:cNvPr>
          <p:cNvCxnSpPr>
            <a:cxnSpLocks/>
            <a:stCxn id="10" idx="3"/>
          </p:cNvCxnSpPr>
          <p:nvPr/>
        </p:nvCxnSpPr>
        <p:spPr>
          <a:xfrm>
            <a:off x="3402419" y="2086469"/>
            <a:ext cx="1723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91733B-6268-572C-744F-C4A2FD5A7AE1}"/>
              </a:ext>
            </a:extLst>
          </p:cNvPr>
          <p:cNvSpPr txBox="1"/>
          <p:nvPr/>
        </p:nvSpPr>
        <p:spPr>
          <a:xfrm>
            <a:off x="3502777" y="1778690"/>
            <a:ext cx="1453408" cy="307777"/>
          </a:xfrm>
          <a:prstGeom prst="rect">
            <a:avLst/>
          </a:prstGeom>
          <a:noFill/>
        </p:spPr>
        <p:txBody>
          <a:bodyPr wrap="square" rtlCol="0">
            <a:spAutoFit/>
          </a:bodyPr>
          <a:lstStyle/>
          <a:p>
            <a:r>
              <a:rPr lang="en-US"/>
              <a:t>Cloud Bursting</a:t>
            </a:r>
          </a:p>
        </p:txBody>
      </p:sp>
      <p:sp>
        <p:nvSpPr>
          <p:cNvPr id="2" name="Slide Number Placeholder 1">
            <a:extLst>
              <a:ext uri="{FF2B5EF4-FFF2-40B4-BE49-F238E27FC236}">
                <a16:creationId xmlns:a16="http://schemas.microsoft.com/office/drawing/2014/main" id="{C5B935C9-B954-2757-7112-ECC00ECFCA0E}"/>
              </a:ext>
            </a:extLst>
          </p:cNvPr>
          <p:cNvSpPr>
            <a:spLocks noGrp="1"/>
          </p:cNvSpPr>
          <p:nvPr>
            <p:ph type="sldNum" idx="12"/>
          </p:nvPr>
        </p:nvSpPr>
        <p:spPr/>
        <p:txBody>
          <a:bodyPr/>
          <a:lstStyle/>
          <a:p>
            <a:fld id="{00000000-1234-1234-1234-123412341234}" type="slidenum">
              <a:rPr lang="en" smtClean="0"/>
              <a:pPr/>
              <a:t>8</a:t>
            </a:fld>
            <a:endParaRPr lang="en"/>
          </a:p>
        </p:txBody>
      </p:sp>
    </p:spTree>
    <p:extLst>
      <p:ext uri="{BB962C8B-B14F-4D97-AF65-F5344CB8AC3E}">
        <p14:creationId xmlns:p14="http://schemas.microsoft.com/office/powerpoint/2010/main" val="207717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E1077F-6C40-03D8-90FF-21AFF1C6C760}"/>
              </a:ext>
            </a:extLst>
          </p:cNvPr>
          <p:cNvSpPr>
            <a:spLocks noGrp="1"/>
          </p:cNvSpPr>
          <p:nvPr>
            <p:ph type="sldNum" idx="12"/>
          </p:nvPr>
        </p:nvSpPr>
        <p:spPr/>
        <p:txBody>
          <a:bodyPr/>
          <a:lstStyle/>
          <a:p>
            <a:fld id="{00000000-1234-1234-1234-123412341234}" type="slidenum">
              <a:rPr lang="en" smtClean="0"/>
              <a:pPr/>
              <a:t>9</a:t>
            </a:fld>
            <a:endParaRPr lang="en"/>
          </a:p>
        </p:txBody>
      </p:sp>
      <p:sp>
        <p:nvSpPr>
          <p:cNvPr id="3" name="Title 2">
            <a:extLst>
              <a:ext uri="{FF2B5EF4-FFF2-40B4-BE49-F238E27FC236}">
                <a16:creationId xmlns:a16="http://schemas.microsoft.com/office/drawing/2014/main" id="{2C01970F-E4E9-CF26-F4FF-8F1753289155}"/>
              </a:ext>
            </a:extLst>
          </p:cNvPr>
          <p:cNvSpPr>
            <a:spLocks noGrp="1"/>
          </p:cNvSpPr>
          <p:nvPr>
            <p:ph type="title"/>
          </p:nvPr>
        </p:nvSpPr>
        <p:spPr>
          <a:xfrm>
            <a:off x="70310" y="725979"/>
            <a:ext cx="6576235" cy="572700"/>
          </a:xfrm>
        </p:spPr>
        <p:txBody>
          <a:bodyPr>
            <a:normAutofit fontScale="90000"/>
          </a:bodyPr>
          <a:lstStyle/>
          <a:p>
            <a:r>
              <a:rPr lang="en-US"/>
              <a:t>Hybrid Cloud : Nutanix Disaster Recovery</a:t>
            </a:r>
          </a:p>
        </p:txBody>
      </p:sp>
      <p:sp>
        <p:nvSpPr>
          <p:cNvPr id="5" name="Subtitle 4">
            <a:extLst>
              <a:ext uri="{FF2B5EF4-FFF2-40B4-BE49-F238E27FC236}">
                <a16:creationId xmlns:a16="http://schemas.microsoft.com/office/drawing/2014/main" id="{6ABD6201-6853-B192-AC38-C89E55829BCF}"/>
              </a:ext>
            </a:extLst>
          </p:cNvPr>
          <p:cNvSpPr>
            <a:spLocks noGrp="1"/>
          </p:cNvSpPr>
          <p:nvPr>
            <p:ph type="subTitle" idx="1"/>
          </p:nvPr>
        </p:nvSpPr>
        <p:spPr>
          <a:xfrm>
            <a:off x="4149090" y="2083548"/>
            <a:ext cx="4994910" cy="1732967"/>
          </a:xfrm>
        </p:spPr>
        <p:txBody>
          <a:bodyPr>
            <a:noAutofit/>
          </a:bodyPr>
          <a:lstStyle/>
          <a:p>
            <a:pPr>
              <a:buFont typeface="Wingdings" pitchFamily="2" charset="2"/>
              <a:buChar char="Ø"/>
            </a:pPr>
            <a:r>
              <a:rPr lang="en-IN" b="0" i="0" dirty="0">
                <a:solidFill>
                  <a:schemeClr val="tx1"/>
                </a:solidFill>
                <a:effectLst/>
                <a:latin typeface="+mn-lt"/>
              </a:rPr>
              <a:t>More distributed means more available in the event of a disaster</a:t>
            </a:r>
          </a:p>
          <a:p>
            <a:pPr>
              <a:buFont typeface="Wingdings" pitchFamily="2" charset="2"/>
              <a:buChar char="Ø"/>
            </a:pPr>
            <a:r>
              <a:rPr lang="en-IN" b="0" i="0" dirty="0">
                <a:solidFill>
                  <a:schemeClr val="tx1"/>
                </a:solidFill>
                <a:effectLst/>
                <a:latin typeface="+mn-lt"/>
              </a:rPr>
              <a:t>Make Replication and Disaster Recovery Effortless Across Multiple Sites</a:t>
            </a:r>
          </a:p>
          <a:p>
            <a:pPr>
              <a:buFont typeface="Wingdings" pitchFamily="2" charset="2"/>
              <a:buChar char="Ø"/>
            </a:pPr>
            <a:r>
              <a:rPr lang="en-IN" b="0" i="0" dirty="0">
                <a:solidFill>
                  <a:schemeClr val="tx1"/>
                </a:solidFill>
                <a:effectLst/>
                <a:latin typeface="+mn-lt"/>
              </a:rPr>
              <a:t>Single click Failover </a:t>
            </a:r>
          </a:p>
          <a:p>
            <a:pPr>
              <a:buFont typeface="Wingdings" pitchFamily="2" charset="2"/>
              <a:buChar char="Ø"/>
            </a:pPr>
            <a:r>
              <a:rPr lang="en-IN" b="0" i="0" dirty="0">
                <a:solidFill>
                  <a:schemeClr val="tx1"/>
                </a:solidFill>
                <a:effectLst/>
                <a:latin typeface="+mn-lt"/>
              </a:rPr>
              <a:t>Automated recovery plans</a:t>
            </a:r>
          </a:p>
        </p:txBody>
      </p:sp>
      <p:pic>
        <p:nvPicPr>
          <p:cNvPr id="11" name="Picture 10" descr="Diagram, engineering drawing&#10;&#10;Description automatically generated">
            <a:extLst>
              <a:ext uri="{FF2B5EF4-FFF2-40B4-BE49-F238E27FC236}">
                <a16:creationId xmlns:a16="http://schemas.microsoft.com/office/drawing/2014/main" id="{19B728EB-0944-5E3B-C4A1-14236DF57508}"/>
              </a:ext>
            </a:extLst>
          </p:cNvPr>
          <p:cNvPicPr>
            <a:picLocks noChangeAspect="1"/>
          </p:cNvPicPr>
          <p:nvPr/>
        </p:nvPicPr>
        <p:blipFill>
          <a:blip r:embed="rId2"/>
          <a:stretch>
            <a:fillRect/>
          </a:stretch>
        </p:blipFill>
        <p:spPr>
          <a:xfrm>
            <a:off x="572986" y="1572681"/>
            <a:ext cx="3427514" cy="2754703"/>
          </a:xfrm>
          <a:prstGeom prst="rect">
            <a:avLst/>
          </a:prstGeom>
        </p:spPr>
      </p:pic>
      <p:sp>
        <p:nvSpPr>
          <p:cNvPr id="12" name="TextBox 11">
            <a:extLst>
              <a:ext uri="{FF2B5EF4-FFF2-40B4-BE49-F238E27FC236}">
                <a16:creationId xmlns:a16="http://schemas.microsoft.com/office/drawing/2014/main" id="{B84719EA-7416-6F91-F81D-CA186B4E9E80}"/>
              </a:ext>
            </a:extLst>
          </p:cNvPr>
          <p:cNvSpPr txBox="1"/>
          <p:nvPr/>
        </p:nvSpPr>
        <p:spPr>
          <a:xfrm>
            <a:off x="3655944" y="4705298"/>
            <a:ext cx="5365215" cy="261610"/>
          </a:xfrm>
          <a:prstGeom prst="rect">
            <a:avLst/>
          </a:prstGeom>
          <a:noFill/>
        </p:spPr>
        <p:txBody>
          <a:bodyPr wrap="square" rtlCol="0">
            <a:spAutoFit/>
          </a:bodyPr>
          <a:lstStyle/>
          <a:p>
            <a:r>
              <a:rPr lang="en-US" sz="1100" dirty="0">
                <a:solidFill>
                  <a:schemeClr val="accent1"/>
                </a:solidFill>
              </a:rPr>
              <a:t>https://</a:t>
            </a:r>
            <a:r>
              <a:rPr lang="en-US" sz="1100" dirty="0" err="1">
                <a:solidFill>
                  <a:schemeClr val="accent1"/>
                </a:solidFill>
              </a:rPr>
              <a:t>www.nutanix.com</a:t>
            </a:r>
            <a:r>
              <a:rPr lang="en-US" sz="1100" dirty="0">
                <a:solidFill>
                  <a:schemeClr val="accent1"/>
                </a:solidFill>
              </a:rPr>
              <a:t>/products/</a:t>
            </a:r>
            <a:r>
              <a:rPr lang="en-US" sz="1100" dirty="0" err="1">
                <a:solidFill>
                  <a:schemeClr val="accent1"/>
                </a:solidFill>
              </a:rPr>
              <a:t>nutanix</a:t>
            </a:r>
            <a:r>
              <a:rPr lang="en-US" sz="1100" dirty="0">
                <a:solidFill>
                  <a:schemeClr val="accent1"/>
                </a:solidFill>
              </a:rPr>
              <a:t>-cloud-infrastructure/disaster-recovery</a:t>
            </a:r>
          </a:p>
        </p:txBody>
      </p:sp>
    </p:spTree>
    <p:extLst>
      <p:ext uri="{BB962C8B-B14F-4D97-AF65-F5344CB8AC3E}">
        <p14:creationId xmlns:p14="http://schemas.microsoft.com/office/powerpoint/2010/main" val="9705705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4091</Words>
  <Application>Microsoft Macintosh PowerPoint</Application>
  <PresentationFormat>On-screen Show (16:9)</PresentationFormat>
  <Paragraphs>345</Paragraphs>
  <Slides>33</Slides>
  <Notes>29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Roboto</vt:lpstr>
      <vt:lpstr>Inter</vt:lpstr>
      <vt:lpstr>-apple-system</vt:lpstr>
      <vt:lpstr>Gotham Rounded Light</vt:lpstr>
      <vt:lpstr>Google Sans</vt:lpstr>
      <vt:lpstr>Wingdings</vt:lpstr>
      <vt:lpstr>Slack-Lato</vt:lpstr>
      <vt:lpstr>Inter Medium</vt:lpstr>
      <vt:lpstr>Arial</vt:lpstr>
      <vt:lpstr>Inter Light</vt:lpstr>
      <vt:lpstr>Simple Light</vt:lpstr>
      <vt:lpstr>Keeping on top of Hybrid-Cloud usage with Apache Pulsar</vt:lpstr>
      <vt:lpstr>Who are we?</vt:lpstr>
      <vt:lpstr>Legal Disclaimer</vt:lpstr>
      <vt:lpstr>What do we do?</vt:lpstr>
      <vt:lpstr>Agenda</vt:lpstr>
      <vt:lpstr>On-Premises Infrastructure</vt:lpstr>
      <vt:lpstr>Public Cloud</vt:lpstr>
      <vt:lpstr>Hybrid Cloud : Cloud Bursting</vt:lpstr>
      <vt:lpstr>Hybrid Cloud : Nutanix Disaster Recovery</vt:lpstr>
      <vt:lpstr>Multi-Cloud : Choose the best features</vt:lpstr>
      <vt:lpstr>Need for a Single plane of view</vt:lpstr>
      <vt:lpstr>Nutanix Cloud Clusters</vt:lpstr>
      <vt:lpstr>Proposed Architecture </vt:lpstr>
      <vt:lpstr>Lambda Architecture</vt:lpstr>
      <vt:lpstr>Lambda Architecture</vt:lpstr>
      <vt:lpstr>Batch+ Stream Processing</vt:lpstr>
      <vt:lpstr>Batch+ Stream Processing</vt:lpstr>
      <vt:lpstr>Batch+ Stream Processing</vt:lpstr>
      <vt:lpstr>Batch+ Stream Processing</vt:lpstr>
      <vt:lpstr>Batch+ Stream Processing</vt:lpstr>
      <vt:lpstr>Apache Pulsar + Flink: The path to Unified batch and stream processing </vt:lpstr>
      <vt:lpstr>Stream Processing - Apache Flink</vt:lpstr>
      <vt:lpstr>Flink-Pulsar Connector</vt:lpstr>
      <vt:lpstr>Flink-Pulsar view of Architecture</vt:lpstr>
      <vt:lpstr>Key Features of Apache Pulsar</vt:lpstr>
      <vt:lpstr>Partitioned Topics</vt:lpstr>
      <vt:lpstr>Unified Streaming and Queuing model </vt:lpstr>
      <vt:lpstr>Challenges we faced in Production</vt:lpstr>
      <vt:lpstr>Exactly-Once Processing</vt:lpstr>
      <vt:lpstr>Improved Flink-Pulsar Connector</vt:lpstr>
      <vt:lpstr>PowerPoint Presentation</vt:lpstr>
      <vt:lpstr>Exactly-Once Processing with Flink-Pulsar Connector</vt:lpstr>
      <vt:lpstr>Word Count with Apache Flink- Pulsar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Apache Pulsar use case in Multi-Cloud Infrastructure</dc:title>
  <cp:lastModifiedBy>Shiv Jha</cp:lastModifiedBy>
  <cp:revision>2</cp:revision>
  <dcterms:modified xsi:type="dcterms:W3CDTF">2022-11-18T16:44:33Z</dcterms:modified>
</cp:coreProperties>
</file>